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gif>
</file>

<file path=ppt/media/image25.gif>
</file>

<file path=ppt/media/image26.png>
</file>

<file path=ppt/media/image27.png>
</file>

<file path=ppt/media/image28.gif>
</file>

<file path=ppt/media/image29.gif>
</file>

<file path=ppt/media/image3.png>
</file>

<file path=ppt/media/image30.gif>
</file>

<file path=ppt/media/image31.png>
</file>

<file path=ppt/media/image32.png>
</file>

<file path=ppt/media/image33.gif>
</file>

<file path=ppt/media/image34.png>
</file>

<file path=ppt/media/image35.png>
</file>

<file path=ppt/media/image36.gif>
</file>

<file path=ppt/media/image37.png>
</file>

<file path=ppt/media/image38.png>
</file>

<file path=ppt/media/image39.png>
</file>

<file path=ppt/media/image4.png>
</file>

<file path=ppt/media/image40.png>
</file>

<file path=ppt/media/image41.png>
</file>

<file path=ppt/media/image42.gif>
</file>

<file path=ppt/media/image43.gif>
</file>

<file path=ppt/media/image44.gif>
</file>

<file path=ppt/media/image45.png>
</file>

<file path=ppt/media/image46.gif>
</file>

<file path=ppt/media/image47.gif>
</file>

<file path=ppt/media/image48.gif>
</file>

<file path=ppt/media/image49.gif>
</file>

<file path=ppt/media/image5.png>
</file>

<file path=ppt/media/image50.gif>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3e5cd071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3e5cd071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3e5cd071bd_0_2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g23e5cd071bd_0_2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3e5cd071bd_0_2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g23e5cd071bd_0_2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3e5cd071bd_0_2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23e5cd071bd_0_2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3e5cd071bd_0_2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g23e5cd071bd_0_2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3e5cd071bd_0_2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23e5cd071bd_0_2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3e5cd071bd_0_30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g23e5cd071bd_0_3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3e5cd071bd_0_3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g23e5cd071bd_0_3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3e5cd071bd_0_3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g23e5cd071bd_0_3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3e5cd071bd_0_3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g23e5cd071bd_0_3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3e5cd071bd_0_3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g23e5cd071bd_0_3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3e5cd071b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3e5cd071b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3e5cd071bd_0_3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g23e5cd071bd_0_3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3e5cd071bd_0_40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7" name="Google Shape;257;g23e5cd071bd_0_4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3e5cd071bd_0_4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g23e5cd071bd_0_4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3e5cd071bd_0_4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g23e5cd071bd_0_4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3e5cd071bd_0_5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g23e5cd071bd_0_5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3e5cd071bd_0_5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g23e5cd071bd_0_5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3e5cd071bd_0_5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g23e5cd071bd_0_5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3e5cd071bd_0_5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g23e5cd071bd_0_5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3e5cd071bd_0_5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g23e5cd071bd_0_5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404182649e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 name="Google Shape;341;g2404182649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3e5cd071bd_0_1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g23e5cd071bd_0_1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404182649e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g2404182649e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404182649e_0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g2404182649e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404182649e_0_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9" name="Google Shape;369;g2404182649e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404182649e_0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g2404182649e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23a0c9bda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 name="Google Shape;390;g223a0c9bda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2404182649e_0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g2404182649e_0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3e5cd071bd_0_1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g23e5cd071bd_0_1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3e5cd071bd_0_1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23e5cd071bd_0_1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3e5cd071bd_0_1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g23e5cd071bd_0_1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3e5cd071bd_0_2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 name="Google Shape;115;g23e5cd071bd_0_2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3e5cd071bd_0_2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g23e5cd071bd_0_2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3e5cd071bd_0_2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g23e5cd071bd_0_2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vi"/>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0.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9.gif"/><Relationship Id="rId4" Type="http://schemas.openxmlformats.org/officeDocument/2006/relationships/image" Target="../media/image30.gif"/><Relationship Id="rId11" Type="http://schemas.openxmlformats.org/officeDocument/2006/relationships/image" Target="../media/image36.gif"/><Relationship Id="rId10" Type="http://schemas.openxmlformats.org/officeDocument/2006/relationships/image" Target="../media/image42.gif"/><Relationship Id="rId9" Type="http://schemas.openxmlformats.org/officeDocument/2006/relationships/image" Target="../media/image33.gif"/><Relationship Id="rId5" Type="http://schemas.openxmlformats.org/officeDocument/2006/relationships/image" Target="../media/image24.gif"/><Relationship Id="rId6" Type="http://schemas.openxmlformats.org/officeDocument/2006/relationships/image" Target="../media/image21.gif"/><Relationship Id="rId7" Type="http://schemas.openxmlformats.org/officeDocument/2006/relationships/image" Target="../media/image25.gif"/><Relationship Id="rId8" Type="http://schemas.openxmlformats.org/officeDocument/2006/relationships/image" Target="../media/image28.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4.png"/><Relationship Id="rId4" Type="http://schemas.openxmlformats.org/officeDocument/2006/relationships/image" Target="../media/image3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github.com/UniversalDataTool/universal-data-tool" TargetMode="External"/><Relationship Id="rId4" Type="http://schemas.openxmlformats.org/officeDocument/2006/relationships/image" Target="../media/image46.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github.com/opencv/cvat" TargetMode="External"/><Relationship Id="rId4" Type="http://schemas.openxmlformats.org/officeDocument/2006/relationships/image" Target="../media/image50.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github.com/heartexlabs/label-studio" TargetMode="External"/><Relationship Id="rId4" Type="http://schemas.openxmlformats.org/officeDocument/2006/relationships/image" Target="../media/image44.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github.com/heartexlabs/label-studio" TargetMode="External"/><Relationship Id="rId4" Type="http://schemas.openxmlformats.org/officeDocument/2006/relationships/image" Target="../media/image5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github.com/PaddlePaddle/PaddleOCR" TargetMode="External"/><Relationship Id="rId4" Type="http://schemas.openxmlformats.org/officeDocument/2006/relationships/image" Target="../media/image43.gif"/><Relationship Id="rId5" Type="http://schemas.openxmlformats.org/officeDocument/2006/relationships/image" Target="../media/image48.gif"/><Relationship Id="rId6" Type="http://schemas.openxmlformats.org/officeDocument/2006/relationships/image" Target="../media/image47.gif"/><Relationship Id="rId7" Type="http://schemas.openxmlformats.org/officeDocument/2006/relationships/image" Target="../media/image49.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github.com/cleanlab/cleanvision" TargetMode="External"/><Relationship Id="rId4" Type="http://schemas.openxmlformats.org/officeDocument/2006/relationships/image" Target="../media/image4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489575" y="88950"/>
            <a:ext cx="8520600" cy="1077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vi">
                <a:solidFill>
                  <a:srgbClr val="FF9900"/>
                </a:solidFill>
                <a:latin typeface="Times New Roman"/>
                <a:ea typeface="Times New Roman"/>
                <a:cs typeface="Times New Roman"/>
                <a:sym typeface="Times New Roman"/>
              </a:rPr>
              <a:t>Data Visualization </a:t>
            </a:r>
            <a:endParaRPr>
              <a:solidFill>
                <a:srgbClr val="FF9900"/>
              </a:solidFill>
              <a:latin typeface="Times New Roman"/>
              <a:ea typeface="Times New Roman"/>
              <a:cs typeface="Times New Roman"/>
              <a:sym typeface="Times New Roman"/>
            </a:endParaRPr>
          </a:p>
        </p:txBody>
      </p:sp>
      <p:sp>
        <p:nvSpPr>
          <p:cNvPr id="55" name="Google Shape;55;p13"/>
          <p:cNvSpPr txBox="1"/>
          <p:nvPr>
            <p:ph idx="1" type="subTitle"/>
          </p:nvPr>
        </p:nvSpPr>
        <p:spPr>
          <a:xfrm>
            <a:off x="623400" y="4534250"/>
            <a:ext cx="8520600" cy="792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r>
              <a:rPr lang="vi" sz="2600">
                <a:solidFill>
                  <a:schemeClr val="accent1"/>
                </a:solidFill>
                <a:latin typeface="Times New Roman"/>
                <a:ea typeface="Times New Roman"/>
                <a:cs typeface="Times New Roman"/>
                <a:sym typeface="Times New Roman"/>
              </a:rPr>
              <a:t>TA Hùng An</a:t>
            </a:r>
            <a:endParaRPr sz="2600">
              <a:solidFill>
                <a:schemeClr val="accent1"/>
              </a:solidFill>
              <a:latin typeface="Times New Roman"/>
              <a:ea typeface="Times New Roman"/>
              <a:cs typeface="Times New Roman"/>
              <a:sym typeface="Times New Roman"/>
            </a:endParaRPr>
          </a:p>
        </p:txBody>
      </p:sp>
      <p:sp>
        <p:nvSpPr>
          <p:cNvPr id="56" name="Google Shape;56;p13"/>
          <p:cNvSpPr/>
          <p:nvPr/>
        </p:nvSpPr>
        <p:spPr>
          <a:xfrm>
            <a:off x="78162" y="1166843"/>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pic>
        <p:nvPicPr>
          <p:cNvPr id="57" name="Google Shape;57;p13"/>
          <p:cNvPicPr preferRelativeResize="0"/>
          <p:nvPr/>
        </p:nvPicPr>
        <p:blipFill>
          <a:blip r:embed="rId3">
            <a:alphaModFix/>
          </a:blip>
          <a:stretch>
            <a:fillRect/>
          </a:stretch>
        </p:blipFill>
        <p:spPr>
          <a:xfrm>
            <a:off x="1127338" y="1357699"/>
            <a:ext cx="6889323" cy="1573487"/>
          </a:xfrm>
          <a:prstGeom prst="rect">
            <a:avLst/>
          </a:prstGeom>
          <a:noFill/>
          <a:ln>
            <a:noFill/>
          </a:ln>
        </p:spPr>
      </p:pic>
      <p:pic>
        <p:nvPicPr>
          <p:cNvPr id="58" name="Google Shape;58;p13"/>
          <p:cNvPicPr preferRelativeResize="0"/>
          <p:nvPr/>
        </p:nvPicPr>
        <p:blipFill>
          <a:blip r:embed="rId4">
            <a:alphaModFix/>
          </a:blip>
          <a:stretch>
            <a:fillRect/>
          </a:stretch>
        </p:blipFill>
        <p:spPr>
          <a:xfrm>
            <a:off x="1838413" y="3029000"/>
            <a:ext cx="5467166" cy="1573475"/>
          </a:xfrm>
          <a:prstGeom prst="rect">
            <a:avLst/>
          </a:prstGeom>
          <a:noFill/>
          <a:ln>
            <a:noFill/>
          </a:ln>
        </p:spPr>
      </p:pic>
      <p:sp>
        <p:nvSpPr>
          <p:cNvPr id="59" name="Google Shape;59;p13"/>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148" name="Google Shape;148;p22"/>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7</a:t>
            </a:r>
            <a:r>
              <a:rPr lang="vi" sz="2000">
                <a:solidFill>
                  <a:srgbClr val="0070C0"/>
                </a:solidFill>
                <a:latin typeface="Times New Roman"/>
                <a:ea typeface="Times New Roman"/>
                <a:cs typeface="Times New Roman"/>
                <a:sym typeface="Times New Roman"/>
              </a:rPr>
              <a:t>- Modeling for Computer Vision</a:t>
            </a:r>
            <a:endParaRPr sz="2000">
              <a:solidFill>
                <a:srgbClr val="0070C0"/>
              </a:solidFill>
              <a:latin typeface="Times New Roman"/>
              <a:ea typeface="Times New Roman"/>
              <a:cs typeface="Times New Roman"/>
              <a:sym typeface="Times New Roman"/>
            </a:endParaRPr>
          </a:p>
        </p:txBody>
      </p:sp>
      <p:sp>
        <p:nvSpPr>
          <p:cNvPr id="149" name="Google Shape;149;p22"/>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0" name="Google Shape;150;p22"/>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151" name="Google Shape;151;p22"/>
          <p:cNvSpPr txBox="1"/>
          <p:nvPr>
            <p:ph idx="1" type="body"/>
          </p:nvPr>
        </p:nvSpPr>
        <p:spPr>
          <a:xfrm>
            <a:off x="0" y="2035075"/>
            <a:ext cx="4222800" cy="2680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Classification</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Object Detection</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OCR</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Image Retrieval</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Giới thiệu một số framework phổ biến</a:t>
            </a:r>
            <a:endParaRPr>
              <a:solidFill>
                <a:srgbClr val="0070C0"/>
              </a:solidFill>
              <a:latin typeface="Times New Roman"/>
              <a:ea typeface="Times New Roman"/>
              <a:cs typeface="Times New Roman"/>
              <a:sym typeface="Times New Roman"/>
            </a:endParaRPr>
          </a:p>
        </p:txBody>
      </p:sp>
      <p:pic>
        <p:nvPicPr>
          <p:cNvPr id="152" name="Google Shape;152;p22"/>
          <p:cNvPicPr preferRelativeResize="0"/>
          <p:nvPr/>
        </p:nvPicPr>
        <p:blipFill>
          <a:blip r:embed="rId3">
            <a:alphaModFix/>
          </a:blip>
          <a:stretch>
            <a:fillRect/>
          </a:stretch>
        </p:blipFill>
        <p:spPr>
          <a:xfrm>
            <a:off x="4372700" y="1475398"/>
            <a:ext cx="4537400" cy="1340390"/>
          </a:xfrm>
          <a:prstGeom prst="rect">
            <a:avLst/>
          </a:prstGeom>
          <a:noFill/>
          <a:ln>
            <a:noFill/>
          </a:ln>
        </p:spPr>
      </p:pic>
      <p:pic>
        <p:nvPicPr>
          <p:cNvPr id="153" name="Google Shape;153;p22"/>
          <p:cNvPicPr preferRelativeResize="0"/>
          <p:nvPr/>
        </p:nvPicPr>
        <p:blipFill>
          <a:blip r:embed="rId4">
            <a:alphaModFix/>
          </a:blip>
          <a:stretch>
            <a:fillRect/>
          </a:stretch>
        </p:blipFill>
        <p:spPr>
          <a:xfrm>
            <a:off x="4222800" y="3118500"/>
            <a:ext cx="2600915" cy="1597374"/>
          </a:xfrm>
          <a:prstGeom prst="rect">
            <a:avLst/>
          </a:prstGeom>
          <a:noFill/>
          <a:ln>
            <a:noFill/>
          </a:ln>
        </p:spPr>
      </p:pic>
      <p:pic>
        <p:nvPicPr>
          <p:cNvPr id="154" name="Google Shape;154;p22"/>
          <p:cNvPicPr preferRelativeResize="0"/>
          <p:nvPr/>
        </p:nvPicPr>
        <p:blipFill rotWithShape="1">
          <a:blip r:embed="rId5">
            <a:alphaModFix/>
          </a:blip>
          <a:srcRect b="0" l="0" r="0" t="0"/>
          <a:stretch/>
        </p:blipFill>
        <p:spPr>
          <a:xfrm>
            <a:off x="6823725" y="3419324"/>
            <a:ext cx="2242975" cy="11355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160" name="Google Shape;160;p23"/>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8</a:t>
            </a:r>
            <a:r>
              <a:rPr lang="vi" sz="2000">
                <a:solidFill>
                  <a:srgbClr val="0070C0"/>
                </a:solidFill>
                <a:latin typeface="Times New Roman"/>
                <a:ea typeface="Times New Roman"/>
                <a:cs typeface="Times New Roman"/>
                <a:sym typeface="Times New Roman"/>
              </a:rPr>
              <a:t>- Transformer</a:t>
            </a:r>
            <a:endParaRPr sz="2000">
              <a:solidFill>
                <a:srgbClr val="0070C0"/>
              </a:solidFill>
              <a:latin typeface="Times New Roman"/>
              <a:ea typeface="Times New Roman"/>
              <a:cs typeface="Times New Roman"/>
              <a:sym typeface="Times New Roman"/>
            </a:endParaRPr>
          </a:p>
        </p:txBody>
      </p:sp>
      <p:sp>
        <p:nvSpPr>
          <p:cNvPr id="161" name="Google Shape;161;p23"/>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62" name="Google Shape;162;p23"/>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163" name="Google Shape;163;p23"/>
          <p:cNvSpPr txBox="1"/>
          <p:nvPr>
            <p:ph idx="1" type="body"/>
          </p:nvPr>
        </p:nvSpPr>
        <p:spPr>
          <a:xfrm>
            <a:off x="0" y="2571750"/>
            <a:ext cx="4375200" cy="2680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Giới thiệu về Vision Transformer (ViT)</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Ứng dụng của ViT trong một số bài toán</a:t>
            </a:r>
            <a:endParaRPr>
              <a:solidFill>
                <a:srgbClr val="0070C0"/>
              </a:solidFill>
              <a:latin typeface="Times New Roman"/>
              <a:ea typeface="Times New Roman"/>
              <a:cs typeface="Times New Roman"/>
              <a:sym typeface="Times New Roman"/>
            </a:endParaRPr>
          </a:p>
        </p:txBody>
      </p:sp>
      <p:pic>
        <p:nvPicPr>
          <p:cNvPr id="164" name="Google Shape;164;p23"/>
          <p:cNvPicPr preferRelativeResize="0"/>
          <p:nvPr/>
        </p:nvPicPr>
        <p:blipFill>
          <a:blip r:embed="rId3">
            <a:alphaModFix/>
          </a:blip>
          <a:stretch>
            <a:fillRect/>
          </a:stretch>
        </p:blipFill>
        <p:spPr>
          <a:xfrm>
            <a:off x="4375200" y="1811448"/>
            <a:ext cx="4616399" cy="236160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4"/>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170" name="Google Shape;170;p24"/>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9</a:t>
            </a:r>
            <a:r>
              <a:rPr lang="vi" sz="2000">
                <a:solidFill>
                  <a:srgbClr val="0070C0"/>
                </a:solidFill>
                <a:latin typeface="Times New Roman"/>
                <a:ea typeface="Times New Roman"/>
                <a:cs typeface="Times New Roman"/>
                <a:sym typeface="Times New Roman"/>
              </a:rPr>
              <a:t>- Tricks to Improve Performance</a:t>
            </a:r>
            <a:endParaRPr sz="2000">
              <a:solidFill>
                <a:srgbClr val="0070C0"/>
              </a:solidFill>
              <a:latin typeface="Times New Roman"/>
              <a:ea typeface="Times New Roman"/>
              <a:cs typeface="Times New Roman"/>
              <a:sym typeface="Times New Roman"/>
            </a:endParaRPr>
          </a:p>
        </p:txBody>
      </p:sp>
      <p:sp>
        <p:nvSpPr>
          <p:cNvPr id="171" name="Google Shape;171;p24"/>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2" name="Google Shape;172;p24"/>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173" name="Google Shape;173;p24"/>
          <p:cNvSpPr txBox="1"/>
          <p:nvPr>
            <p:ph idx="1" type="body"/>
          </p:nvPr>
        </p:nvSpPr>
        <p:spPr>
          <a:xfrm>
            <a:off x="1334275" y="2724525"/>
            <a:ext cx="2833500" cy="2680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Efficient Training</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Training Refinements</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Transfer learning</a:t>
            </a:r>
            <a:endParaRPr>
              <a:solidFill>
                <a:srgbClr val="0070C0"/>
              </a:solidFill>
              <a:latin typeface="Times New Roman"/>
              <a:ea typeface="Times New Roman"/>
              <a:cs typeface="Times New Roman"/>
              <a:sym typeface="Times New Roman"/>
            </a:endParaRPr>
          </a:p>
        </p:txBody>
      </p:sp>
      <p:pic>
        <p:nvPicPr>
          <p:cNvPr id="174" name="Google Shape;174;p24"/>
          <p:cNvPicPr preferRelativeResize="0"/>
          <p:nvPr/>
        </p:nvPicPr>
        <p:blipFill>
          <a:blip r:embed="rId3">
            <a:alphaModFix/>
          </a:blip>
          <a:stretch>
            <a:fillRect/>
          </a:stretch>
        </p:blipFill>
        <p:spPr>
          <a:xfrm>
            <a:off x="4375200" y="1811448"/>
            <a:ext cx="4463998" cy="281979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180" name="Google Shape;180;p25"/>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10</a:t>
            </a:r>
            <a:r>
              <a:rPr lang="vi" sz="2000">
                <a:solidFill>
                  <a:srgbClr val="0070C0"/>
                </a:solidFill>
                <a:latin typeface="Times New Roman"/>
                <a:ea typeface="Times New Roman"/>
                <a:cs typeface="Times New Roman"/>
                <a:sym typeface="Times New Roman"/>
              </a:rPr>
              <a:t>- Web API + Docker</a:t>
            </a:r>
            <a:endParaRPr sz="2000">
              <a:solidFill>
                <a:srgbClr val="0070C0"/>
              </a:solidFill>
              <a:latin typeface="Times New Roman"/>
              <a:ea typeface="Times New Roman"/>
              <a:cs typeface="Times New Roman"/>
              <a:sym typeface="Times New Roman"/>
            </a:endParaRPr>
          </a:p>
        </p:txBody>
      </p:sp>
      <p:sp>
        <p:nvSpPr>
          <p:cNvPr id="181" name="Google Shape;181;p25"/>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82" name="Google Shape;182;p25"/>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183" name="Google Shape;183;p25"/>
          <p:cNvSpPr txBox="1"/>
          <p:nvPr>
            <p:ph idx="1" type="body"/>
          </p:nvPr>
        </p:nvSpPr>
        <p:spPr>
          <a:xfrm>
            <a:off x="336125" y="2106225"/>
            <a:ext cx="4157700" cy="2680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Flask</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Dockerfile: Instructions and examples</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Docker Images: layered architecture and CLI commands</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Introduction to networking in docker</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Running a docker container</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Data storage and persistence  </a:t>
            </a:r>
            <a:endParaRPr>
              <a:solidFill>
                <a:srgbClr val="0070C0"/>
              </a:solidFill>
              <a:latin typeface="Times New Roman"/>
              <a:ea typeface="Times New Roman"/>
              <a:cs typeface="Times New Roman"/>
              <a:sym typeface="Times New Roman"/>
            </a:endParaRPr>
          </a:p>
        </p:txBody>
      </p:sp>
      <p:pic>
        <p:nvPicPr>
          <p:cNvPr id="184" name="Google Shape;184;p25"/>
          <p:cNvPicPr preferRelativeResize="0"/>
          <p:nvPr/>
        </p:nvPicPr>
        <p:blipFill>
          <a:blip r:embed="rId3">
            <a:alphaModFix/>
          </a:blip>
          <a:stretch>
            <a:fillRect/>
          </a:stretch>
        </p:blipFill>
        <p:spPr>
          <a:xfrm>
            <a:off x="5145175" y="1726948"/>
            <a:ext cx="3343275" cy="1314450"/>
          </a:xfrm>
          <a:prstGeom prst="rect">
            <a:avLst/>
          </a:prstGeom>
          <a:noFill/>
          <a:ln>
            <a:noFill/>
          </a:ln>
        </p:spPr>
      </p:pic>
      <p:pic>
        <p:nvPicPr>
          <p:cNvPr id="185" name="Google Shape;185;p25"/>
          <p:cNvPicPr preferRelativeResize="0"/>
          <p:nvPr/>
        </p:nvPicPr>
        <p:blipFill>
          <a:blip r:embed="rId4">
            <a:alphaModFix/>
          </a:blip>
          <a:stretch>
            <a:fillRect/>
          </a:stretch>
        </p:blipFill>
        <p:spPr>
          <a:xfrm>
            <a:off x="4862588" y="3397882"/>
            <a:ext cx="3908442" cy="11487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6"/>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191" name="Google Shape;191;p26"/>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11- Onnx</a:t>
            </a:r>
            <a:endParaRPr sz="2000">
              <a:solidFill>
                <a:srgbClr val="0070C0"/>
              </a:solidFill>
              <a:latin typeface="Times New Roman"/>
              <a:ea typeface="Times New Roman"/>
              <a:cs typeface="Times New Roman"/>
              <a:sym typeface="Times New Roman"/>
            </a:endParaRPr>
          </a:p>
        </p:txBody>
      </p:sp>
      <p:sp>
        <p:nvSpPr>
          <p:cNvPr id="192" name="Google Shape;192;p26"/>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3" name="Google Shape;193;p26"/>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194" name="Google Shape;194;p26"/>
          <p:cNvSpPr txBox="1"/>
          <p:nvPr>
            <p:ph idx="1" type="body"/>
          </p:nvPr>
        </p:nvSpPr>
        <p:spPr>
          <a:xfrm>
            <a:off x="315750" y="2411775"/>
            <a:ext cx="4157700" cy="2680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Creating and using Onnx models</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Convert a Model to Onnx</a:t>
            </a:r>
            <a:endParaRPr>
              <a:solidFill>
                <a:srgbClr val="0070C0"/>
              </a:solidFill>
              <a:latin typeface="Times New Roman"/>
              <a:ea typeface="Times New Roman"/>
              <a:cs typeface="Times New Roman"/>
              <a:sym typeface="Times New Roman"/>
            </a:endParaRPr>
          </a:p>
        </p:txBody>
      </p:sp>
      <p:pic>
        <p:nvPicPr>
          <p:cNvPr id="195" name="Google Shape;195;p26"/>
          <p:cNvPicPr preferRelativeResize="0"/>
          <p:nvPr/>
        </p:nvPicPr>
        <p:blipFill rotWithShape="1">
          <a:blip r:embed="rId3">
            <a:alphaModFix/>
          </a:blip>
          <a:srcRect b="0" l="0" r="0" t="1883"/>
          <a:stretch/>
        </p:blipFill>
        <p:spPr>
          <a:xfrm>
            <a:off x="4473450" y="1755900"/>
            <a:ext cx="4345374" cy="2414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7"/>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201" name="Google Shape;201;p27"/>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12 - Model Compression </a:t>
            </a:r>
            <a:endParaRPr sz="2000">
              <a:solidFill>
                <a:srgbClr val="0070C0"/>
              </a:solidFill>
              <a:latin typeface="Times New Roman"/>
              <a:ea typeface="Times New Roman"/>
              <a:cs typeface="Times New Roman"/>
              <a:sym typeface="Times New Roman"/>
            </a:endParaRPr>
          </a:p>
        </p:txBody>
      </p:sp>
      <p:sp>
        <p:nvSpPr>
          <p:cNvPr id="202" name="Google Shape;202;p27"/>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3" name="Google Shape;203;p27"/>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204" name="Google Shape;204;p27"/>
          <p:cNvSpPr txBox="1"/>
          <p:nvPr>
            <p:ph idx="1" type="body"/>
          </p:nvPr>
        </p:nvSpPr>
        <p:spPr>
          <a:xfrm>
            <a:off x="414300" y="2127250"/>
            <a:ext cx="4157700" cy="268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a:solidFill>
                  <a:srgbClr val="0070C0"/>
                </a:solidFill>
                <a:latin typeface="Times New Roman"/>
                <a:ea typeface="Times New Roman"/>
                <a:cs typeface="Times New Roman"/>
                <a:sym typeface="Times New Roman"/>
              </a:rPr>
              <a:t>Một số kỹ thuật compression:</a:t>
            </a:r>
            <a:endParaRPr>
              <a:solidFill>
                <a:srgbClr val="0070C0"/>
              </a:solidFill>
              <a:latin typeface="Times New Roman"/>
              <a:ea typeface="Times New Roman"/>
              <a:cs typeface="Times New Roman"/>
              <a:sym typeface="Times New Roman"/>
            </a:endParaRPr>
          </a:p>
          <a:p>
            <a:pPr indent="-342900" lvl="0" marL="457200" rtl="0" algn="l">
              <a:spcBef>
                <a:spcPts val="120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Pruning</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Quantization</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Weight-Sharing</a:t>
            </a:r>
            <a:endParaRPr>
              <a:solidFill>
                <a:srgbClr val="0070C0"/>
              </a:solidFill>
              <a:latin typeface="Times New Roman"/>
              <a:ea typeface="Times New Roman"/>
              <a:cs typeface="Times New Roman"/>
              <a:sym typeface="Times New Roman"/>
            </a:endParaRPr>
          </a:p>
        </p:txBody>
      </p:sp>
      <p:pic>
        <p:nvPicPr>
          <p:cNvPr id="205" name="Google Shape;205;p27"/>
          <p:cNvPicPr preferRelativeResize="0"/>
          <p:nvPr/>
        </p:nvPicPr>
        <p:blipFill>
          <a:blip r:embed="rId3">
            <a:alphaModFix/>
          </a:blip>
          <a:stretch>
            <a:fillRect/>
          </a:stretch>
        </p:blipFill>
        <p:spPr>
          <a:xfrm>
            <a:off x="4266450" y="1954123"/>
            <a:ext cx="4365749" cy="18978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8"/>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a:t>
            </a:r>
            <a:r>
              <a:rPr b="1" lang="vi">
                <a:solidFill>
                  <a:srgbClr val="EF8600"/>
                </a:solidFill>
                <a:latin typeface="Times New Roman"/>
                <a:ea typeface="Times New Roman"/>
                <a:cs typeface="Times New Roman"/>
                <a:sym typeface="Times New Roman"/>
              </a:rPr>
              <a:t> - Data Visualization</a:t>
            </a:r>
            <a:endParaRPr b="1">
              <a:solidFill>
                <a:srgbClr val="EF8600"/>
              </a:solidFill>
              <a:latin typeface="Times New Roman"/>
              <a:ea typeface="Times New Roman"/>
              <a:cs typeface="Times New Roman"/>
              <a:sym typeface="Times New Roman"/>
            </a:endParaRPr>
          </a:p>
        </p:txBody>
      </p:sp>
      <p:sp>
        <p:nvSpPr>
          <p:cNvPr id="211" name="Google Shape;211;p28"/>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SzPts val="1800"/>
              <a:buNone/>
            </a:pPr>
            <a:r>
              <a:rPr lang="vi" sz="1500">
                <a:solidFill>
                  <a:srgbClr val="0070C0"/>
                </a:solidFill>
                <a:latin typeface="Times New Roman"/>
                <a:ea typeface="Times New Roman"/>
                <a:cs typeface="Times New Roman"/>
                <a:sym typeface="Times New Roman"/>
              </a:rPr>
              <a:t>Khi tiếp cận một bài toán AI nói chung hay bài toán Object Detection nói riêng thì việc tìm hiểu và nắm bắt được dữ liệu là một điều quan trọng để có được chiến lược tiếp cận bài toán và xây dựng model một cách hiệu quả</a:t>
            </a:r>
            <a:endParaRPr sz="1500">
              <a:solidFill>
                <a:srgbClr val="0070C0"/>
              </a:solidFill>
              <a:latin typeface="Times New Roman"/>
              <a:ea typeface="Times New Roman"/>
              <a:cs typeface="Times New Roman"/>
              <a:sym typeface="Times New Roman"/>
            </a:endParaRPr>
          </a:p>
        </p:txBody>
      </p:sp>
      <p:sp>
        <p:nvSpPr>
          <p:cNvPr id="212" name="Google Shape;212;p28"/>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3" name="Google Shape;213;p28"/>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pic>
        <p:nvPicPr>
          <p:cNvPr id="214" name="Google Shape;214;p28"/>
          <p:cNvPicPr preferRelativeResize="0"/>
          <p:nvPr/>
        </p:nvPicPr>
        <p:blipFill>
          <a:blip r:embed="rId3">
            <a:alphaModFix/>
          </a:blip>
          <a:stretch>
            <a:fillRect/>
          </a:stretch>
        </p:blipFill>
        <p:spPr>
          <a:xfrm>
            <a:off x="1499685" y="1872623"/>
            <a:ext cx="6144617" cy="300113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9"/>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1 - Khảo sát thông tin của ảnh trong bộ dữ liệu </a:t>
            </a:r>
            <a:endParaRPr sz="2000">
              <a:solidFill>
                <a:srgbClr val="0070C0"/>
              </a:solidFill>
              <a:latin typeface="Times New Roman"/>
              <a:ea typeface="Times New Roman"/>
              <a:cs typeface="Times New Roman"/>
              <a:sym typeface="Times New Roman"/>
            </a:endParaRPr>
          </a:p>
        </p:txBody>
      </p:sp>
      <p:sp>
        <p:nvSpPr>
          <p:cNvPr id="220" name="Google Shape;220;p29"/>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1" name="Google Shape;221;p29"/>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pic>
        <p:nvPicPr>
          <p:cNvPr id="222" name="Google Shape;222;p29"/>
          <p:cNvPicPr preferRelativeResize="0"/>
          <p:nvPr/>
        </p:nvPicPr>
        <p:blipFill>
          <a:blip r:embed="rId3">
            <a:alphaModFix/>
          </a:blip>
          <a:stretch>
            <a:fillRect/>
          </a:stretch>
        </p:blipFill>
        <p:spPr>
          <a:xfrm>
            <a:off x="2329263" y="1544250"/>
            <a:ext cx="4487175" cy="2296250"/>
          </a:xfrm>
          <a:prstGeom prst="rect">
            <a:avLst/>
          </a:prstGeom>
          <a:noFill/>
          <a:ln>
            <a:noFill/>
          </a:ln>
        </p:spPr>
      </p:pic>
      <p:sp>
        <p:nvSpPr>
          <p:cNvPr id="223" name="Google Shape;223;p29"/>
          <p:cNvSpPr txBox="1"/>
          <p:nvPr/>
        </p:nvSpPr>
        <p:spPr>
          <a:xfrm>
            <a:off x="944700" y="3840500"/>
            <a:ext cx="74193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vi" sz="1600">
                <a:solidFill>
                  <a:srgbClr val="0070C0"/>
                </a:solidFill>
                <a:latin typeface="Times New Roman"/>
                <a:ea typeface="Times New Roman"/>
                <a:cs typeface="Times New Roman"/>
                <a:sym typeface="Times New Roman"/>
              </a:rPr>
              <a:t>Một trong những thông tin cơ bản và cần ưu tiên nắm bắt đó là kích thước của ảnh.</a:t>
            </a:r>
            <a:endParaRPr sz="1600">
              <a:solidFill>
                <a:srgbClr val="0070C0"/>
              </a:solidFill>
              <a:latin typeface="Times New Roman"/>
              <a:ea typeface="Times New Roman"/>
              <a:cs typeface="Times New Roman"/>
              <a:sym typeface="Times New Roman"/>
            </a:endParaRPr>
          </a:p>
          <a:p>
            <a:pPr indent="0" lvl="0" marL="0" rtl="0" algn="ctr">
              <a:spcBef>
                <a:spcPts val="0"/>
              </a:spcBef>
              <a:spcAft>
                <a:spcPts val="0"/>
              </a:spcAft>
              <a:buNone/>
            </a:pPr>
            <a:r>
              <a:rPr lang="vi" sz="1600">
                <a:solidFill>
                  <a:srgbClr val="0070C0"/>
                </a:solidFill>
                <a:latin typeface="Times New Roman"/>
                <a:ea typeface="Times New Roman"/>
                <a:cs typeface="Times New Roman"/>
                <a:sym typeface="Times New Roman"/>
              </a:rPr>
              <a:t> Chúng ta cần biết được toàn bộ ảnh trong dataset có cùng chung kích thước hay không </a:t>
            </a:r>
            <a:endParaRPr sz="1600">
              <a:solidFill>
                <a:srgbClr val="0070C0"/>
              </a:solidFill>
              <a:latin typeface="Times New Roman"/>
              <a:ea typeface="Times New Roman"/>
              <a:cs typeface="Times New Roman"/>
              <a:sym typeface="Times New Roman"/>
            </a:endParaRPr>
          </a:p>
        </p:txBody>
      </p:sp>
      <p:sp>
        <p:nvSpPr>
          <p:cNvPr id="224" name="Google Shape;224;p29"/>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0"/>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2 - Thống kê số lượng bounding box (đối tượng cần phát hiện) trong ảnh</a:t>
            </a:r>
            <a:endParaRPr sz="2000">
              <a:solidFill>
                <a:srgbClr val="0070C0"/>
              </a:solidFill>
              <a:latin typeface="Times New Roman"/>
              <a:ea typeface="Times New Roman"/>
              <a:cs typeface="Times New Roman"/>
              <a:sym typeface="Times New Roman"/>
            </a:endParaRPr>
          </a:p>
        </p:txBody>
      </p:sp>
      <p:sp>
        <p:nvSpPr>
          <p:cNvPr id="230" name="Google Shape;230;p30"/>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1" name="Google Shape;231;p30"/>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232" name="Google Shape;232;p30"/>
          <p:cNvSpPr txBox="1"/>
          <p:nvPr/>
        </p:nvSpPr>
        <p:spPr>
          <a:xfrm>
            <a:off x="570225" y="4267450"/>
            <a:ext cx="83049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vi" sz="1600">
                <a:solidFill>
                  <a:srgbClr val="0070C0"/>
                </a:solidFill>
                <a:latin typeface="Times New Roman"/>
                <a:ea typeface="Times New Roman"/>
                <a:cs typeface="Times New Roman"/>
                <a:sym typeface="Times New Roman"/>
              </a:rPr>
              <a:t>Thông tin cần tìm hiểu trong dataset đó là số lượng bounding box trong một ảnh (mật độ xuất hiện).</a:t>
            </a:r>
            <a:endParaRPr sz="1600">
              <a:solidFill>
                <a:srgbClr val="0070C0"/>
              </a:solidFill>
              <a:latin typeface="Times New Roman"/>
              <a:ea typeface="Times New Roman"/>
              <a:cs typeface="Times New Roman"/>
              <a:sym typeface="Times New Roman"/>
            </a:endParaRPr>
          </a:p>
          <a:p>
            <a:pPr indent="0" lvl="0" marL="0" rtl="0" algn="ctr">
              <a:spcBef>
                <a:spcPts val="0"/>
              </a:spcBef>
              <a:spcAft>
                <a:spcPts val="0"/>
              </a:spcAft>
              <a:buNone/>
            </a:pPr>
            <a:r>
              <a:rPr lang="vi" sz="1600">
                <a:solidFill>
                  <a:srgbClr val="0070C0"/>
                </a:solidFill>
                <a:latin typeface="Times New Roman"/>
                <a:ea typeface="Times New Roman"/>
                <a:cs typeface="Times New Roman"/>
                <a:sym typeface="Times New Roman"/>
              </a:rPr>
              <a:t>Đây là thông tin hữu ích để chúng ta biết được dữ liệu bài toán có phải là một dạng “Crowded Scenes” hay không </a:t>
            </a:r>
            <a:endParaRPr sz="1600">
              <a:solidFill>
                <a:srgbClr val="0070C0"/>
              </a:solidFill>
              <a:latin typeface="Times New Roman"/>
              <a:ea typeface="Times New Roman"/>
              <a:cs typeface="Times New Roman"/>
              <a:sym typeface="Times New Roman"/>
            </a:endParaRPr>
          </a:p>
        </p:txBody>
      </p:sp>
      <p:pic>
        <p:nvPicPr>
          <p:cNvPr id="233" name="Google Shape;233;p30"/>
          <p:cNvPicPr preferRelativeResize="0"/>
          <p:nvPr/>
        </p:nvPicPr>
        <p:blipFill>
          <a:blip r:embed="rId3">
            <a:alphaModFix/>
          </a:blip>
          <a:stretch>
            <a:fillRect/>
          </a:stretch>
        </p:blipFill>
        <p:spPr>
          <a:xfrm>
            <a:off x="1508938" y="1365175"/>
            <a:ext cx="6127833" cy="2902275"/>
          </a:xfrm>
          <a:prstGeom prst="rect">
            <a:avLst/>
          </a:prstGeom>
          <a:noFill/>
          <a:ln>
            <a:noFill/>
          </a:ln>
        </p:spPr>
      </p:pic>
      <p:sp>
        <p:nvSpPr>
          <p:cNvPr id="234" name="Google Shape;234;p30"/>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1"/>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3 - Thống kê về kích thước của bounding box</a:t>
            </a:r>
            <a:endParaRPr sz="2000">
              <a:solidFill>
                <a:srgbClr val="0070C0"/>
              </a:solidFill>
              <a:latin typeface="Times New Roman"/>
              <a:ea typeface="Times New Roman"/>
              <a:cs typeface="Times New Roman"/>
              <a:sym typeface="Times New Roman"/>
            </a:endParaRPr>
          </a:p>
        </p:txBody>
      </p:sp>
      <p:sp>
        <p:nvSpPr>
          <p:cNvPr id="240" name="Google Shape;240;p31"/>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1" name="Google Shape;241;p31"/>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242" name="Google Shape;242;p31"/>
          <p:cNvSpPr txBox="1"/>
          <p:nvPr/>
        </p:nvSpPr>
        <p:spPr>
          <a:xfrm>
            <a:off x="217300" y="3816675"/>
            <a:ext cx="87111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vi" sz="1600">
                <a:solidFill>
                  <a:srgbClr val="0070C0"/>
                </a:solidFill>
                <a:latin typeface="Times New Roman"/>
                <a:ea typeface="Times New Roman"/>
                <a:cs typeface="Times New Roman"/>
                <a:sym typeface="Times New Roman"/>
              </a:rPr>
              <a:t>Thông tin về kích thước của bounding box trong dataset giúp chúng ta thống kê được phân phối về kích thước của đối tượng trong ảnh. Với những số liệu này chúng ta có thể đưa ra được kết luận được việc xử lý “small object” hay không </a:t>
            </a:r>
            <a:endParaRPr sz="1600">
              <a:solidFill>
                <a:srgbClr val="0070C0"/>
              </a:solidFill>
              <a:latin typeface="Times New Roman"/>
              <a:ea typeface="Times New Roman"/>
              <a:cs typeface="Times New Roman"/>
              <a:sym typeface="Times New Roman"/>
            </a:endParaRPr>
          </a:p>
        </p:txBody>
      </p:sp>
      <p:pic>
        <p:nvPicPr>
          <p:cNvPr id="243" name="Google Shape;243;p31"/>
          <p:cNvPicPr preferRelativeResize="0"/>
          <p:nvPr/>
        </p:nvPicPr>
        <p:blipFill>
          <a:blip r:embed="rId3">
            <a:alphaModFix/>
          </a:blip>
          <a:stretch>
            <a:fillRect/>
          </a:stretch>
        </p:blipFill>
        <p:spPr>
          <a:xfrm>
            <a:off x="809625" y="1587823"/>
            <a:ext cx="7524750" cy="2228850"/>
          </a:xfrm>
          <a:prstGeom prst="rect">
            <a:avLst/>
          </a:prstGeom>
          <a:noFill/>
          <a:ln>
            <a:noFill/>
          </a:ln>
        </p:spPr>
      </p:pic>
      <p:sp>
        <p:nvSpPr>
          <p:cNvPr id="244" name="Google Shape;244;p31"/>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146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vi" sz="2820">
                <a:solidFill>
                  <a:srgbClr val="FF9900"/>
                </a:solidFill>
                <a:latin typeface="Times New Roman"/>
                <a:ea typeface="Times New Roman"/>
                <a:cs typeface="Times New Roman"/>
                <a:sym typeface="Times New Roman"/>
              </a:rPr>
              <a:t>Nội dung</a:t>
            </a:r>
            <a:endParaRPr sz="2820">
              <a:solidFill>
                <a:srgbClr val="FF9900"/>
              </a:solidFill>
              <a:latin typeface="Times New Roman"/>
              <a:ea typeface="Times New Roman"/>
              <a:cs typeface="Times New Roman"/>
              <a:sym typeface="Times New Roman"/>
            </a:endParaRPr>
          </a:p>
        </p:txBody>
      </p:sp>
      <p:sp>
        <p:nvSpPr>
          <p:cNvPr id="65" name="Google Shape;65;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AutoNum type="arabicPeriod"/>
            </a:pPr>
            <a:r>
              <a:rPr lang="vi">
                <a:solidFill>
                  <a:srgbClr val="0070C0"/>
                </a:solidFill>
                <a:latin typeface="Times New Roman"/>
                <a:ea typeface="Times New Roman"/>
                <a:cs typeface="Times New Roman"/>
                <a:sym typeface="Times New Roman"/>
              </a:rPr>
              <a:t>Giới thiệu nội dung 12 buổi training cho AIO Competition</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AutoNum type="arabicPeriod"/>
            </a:pPr>
            <a:r>
              <a:rPr lang="vi">
                <a:solidFill>
                  <a:srgbClr val="0070C0"/>
                </a:solidFill>
                <a:latin typeface="Times New Roman"/>
                <a:ea typeface="Times New Roman"/>
                <a:cs typeface="Times New Roman"/>
                <a:sym typeface="Times New Roman"/>
              </a:rPr>
              <a:t>Ứng dụng Data Visualization trong Computer Vision </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AutoNum type="arabicPeriod"/>
            </a:pPr>
            <a:r>
              <a:rPr lang="vi">
                <a:solidFill>
                  <a:srgbClr val="0070C0"/>
                </a:solidFill>
                <a:latin typeface="Times New Roman"/>
                <a:ea typeface="Times New Roman"/>
                <a:cs typeface="Times New Roman"/>
                <a:sym typeface="Times New Roman"/>
              </a:rPr>
              <a:t>Giới thiệu một số tool sử dụng trong Data Labeling</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AutoNum type="arabicPeriod"/>
            </a:pPr>
            <a:r>
              <a:rPr lang="vi">
                <a:solidFill>
                  <a:srgbClr val="0070C0"/>
                </a:solidFill>
                <a:latin typeface="Times New Roman"/>
                <a:ea typeface="Times New Roman"/>
                <a:cs typeface="Times New Roman"/>
                <a:sym typeface="Times New Roman"/>
              </a:rPr>
              <a:t>Giới thiệu Polars và Pandas </a:t>
            </a:r>
            <a:endParaRPr>
              <a:solidFill>
                <a:srgbClr val="0070C0"/>
              </a:solidFill>
              <a:latin typeface="Times New Roman"/>
              <a:ea typeface="Times New Roman"/>
              <a:cs typeface="Times New Roman"/>
              <a:sym typeface="Times New Roman"/>
            </a:endParaRPr>
          </a:p>
          <a:p>
            <a:pPr indent="0" lvl="0" marL="457200" rtl="0" algn="l">
              <a:spcBef>
                <a:spcPts val="1200"/>
              </a:spcBef>
              <a:spcAft>
                <a:spcPts val="1200"/>
              </a:spcAft>
              <a:buNone/>
            </a:pPr>
            <a:r>
              <a:t/>
            </a:r>
            <a:endParaRPr>
              <a:solidFill>
                <a:srgbClr val="0070C0"/>
              </a:solidFill>
              <a:latin typeface="Times New Roman"/>
              <a:ea typeface="Times New Roman"/>
              <a:cs typeface="Times New Roman"/>
              <a:sym typeface="Times New Roman"/>
            </a:endParaRPr>
          </a:p>
        </p:txBody>
      </p:sp>
      <p:sp>
        <p:nvSpPr>
          <p:cNvPr id="66" name="Google Shape;66;p14"/>
          <p:cNvSpPr/>
          <p:nvPr/>
        </p:nvSpPr>
        <p:spPr>
          <a:xfrm>
            <a:off x="79012" y="-9"/>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67" name="Google Shape;67;p14"/>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2"/>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3 - Thống kê về kích thước của bounding box</a:t>
            </a:r>
            <a:endParaRPr sz="2000">
              <a:solidFill>
                <a:srgbClr val="0070C0"/>
              </a:solidFill>
              <a:latin typeface="Times New Roman"/>
              <a:ea typeface="Times New Roman"/>
              <a:cs typeface="Times New Roman"/>
              <a:sym typeface="Times New Roman"/>
            </a:endParaRPr>
          </a:p>
        </p:txBody>
      </p:sp>
      <p:sp>
        <p:nvSpPr>
          <p:cNvPr id="250" name="Google Shape;250;p32"/>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1" name="Google Shape;251;p32"/>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252" name="Google Shape;252;p32"/>
          <p:cNvSpPr txBox="1"/>
          <p:nvPr/>
        </p:nvSpPr>
        <p:spPr>
          <a:xfrm>
            <a:off x="142300" y="4277450"/>
            <a:ext cx="8863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vi" sz="1600">
                <a:solidFill>
                  <a:srgbClr val="0070C0"/>
                </a:solidFill>
                <a:latin typeface="Times New Roman"/>
                <a:ea typeface="Times New Roman"/>
                <a:cs typeface="Times New Roman"/>
                <a:sym typeface="Times New Roman"/>
              </a:rPr>
              <a:t>Đối với việc thống kê thì chúng ta cần thể hiện số liệu dưới dạng chart để có được cái nhìn tổng quan hơn</a:t>
            </a:r>
            <a:endParaRPr sz="1600">
              <a:solidFill>
                <a:srgbClr val="0070C0"/>
              </a:solidFill>
              <a:latin typeface="Times New Roman"/>
              <a:ea typeface="Times New Roman"/>
              <a:cs typeface="Times New Roman"/>
              <a:sym typeface="Times New Roman"/>
            </a:endParaRPr>
          </a:p>
        </p:txBody>
      </p:sp>
      <p:pic>
        <p:nvPicPr>
          <p:cNvPr id="253" name="Google Shape;253;p32"/>
          <p:cNvPicPr preferRelativeResize="0"/>
          <p:nvPr/>
        </p:nvPicPr>
        <p:blipFill>
          <a:blip r:embed="rId3">
            <a:alphaModFix/>
          </a:blip>
          <a:stretch>
            <a:fillRect/>
          </a:stretch>
        </p:blipFill>
        <p:spPr>
          <a:xfrm>
            <a:off x="1416850" y="1467576"/>
            <a:ext cx="5764750" cy="2809875"/>
          </a:xfrm>
          <a:prstGeom prst="rect">
            <a:avLst/>
          </a:prstGeom>
          <a:noFill/>
          <a:ln>
            <a:noFill/>
          </a:ln>
        </p:spPr>
      </p:pic>
      <p:sp>
        <p:nvSpPr>
          <p:cNvPr id="254" name="Google Shape;254;p32"/>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3"/>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4 - Thống kê số lượng Object trong từng class</a:t>
            </a:r>
            <a:endParaRPr sz="2000">
              <a:solidFill>
                <a:srgbClr val="0070C0"/>
              </a:solidFill>
              <a:latin typeface="Times New Roman"/>
              <a:ea typeface="Times New Roman"/>
              <a:cs typeface="Times New Roman"/>
              <a:sym typeface="Times New Roman"/>
            </a:endParaRPr>
          </a:p>
        </p:txBody>
      </p:sp>
      <p:sp>
        <p:nvSpPr>
          <p:cNvPr id="260" name="Google Shape;260;p33"/>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1" name="Google Shape;261;p33"/>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262" name="Google Shape;262;p33"/>
          <p:cNvSpPr txBox="1"/>
          <p:nvPr/>
        </p:nvSpPr>
        <p:spPr>
          <a:xfrm>
            <a:off x="1295550" y="4257100"/>
            <a:ext cx="67017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vi" sz="1600">
                <a:solidFill>
                  <a:srgbClr val="0070C0"/>
                </a:solidFill>
                <a:latin typeface="Times New Roman"/>
                <a:ea typeface="Times New Roman"/>
                <a:cs typeface="Times New Roman"/>
                <a:sym typeface="Times New Roman"/>
              </a:rPr>
              <a:t>Việc xử lý dữ liệu mất cân bằng không chỉ là vấn đề của bài toán Classification mà cũng là vấn đề của bài toán Detection</a:t>
            </a:r>
            <a:endParaRPr sz="1600">
              <a:solidFill>
                <a:srgbClr val="0070C0"/>
              </a:solidFill>
              <a:latin typeface="Times New Roman"/>
              <a:ea typeface="Times New Roman"/>
              <a:cs typeface="Times New Roman"/>
              <a:sym typeface="Times New Roman"/>
            </a:endParaRPr>
          </a:p>
        </p:txBody>
      </p:sp>
      <p:pic>
        <p:nvPicPr>
          <p:cNvPr id="263" name="Google Shape;263;p33"/>
          <p:cNvPicPr preferRelativeResize="0"/>
          <p:nvPr/>
        </p:nvPicPr>
        <p:blipFill>
          <a:blip r:embed="rId3">
            <a:alphaModFix/>
          </a:blip>
          <a:stretch>
            <a:fillRect/>
          </a:stretch>
        </p:blipFill>
        <p:spPr>
          <a:xfrm>
            <a:off x="2177775" y="1532450"/>
            <a:ext cx="4429175" cy="2594975"/>
          </a:xfrm>
          <a:prstGeom prst="rect">
            <a:avLst/>
          </a:prstGeom>
          <a:noFill/>
          <a:ln>
            <a:noFill/>
          </a:ln>
        </p:spPr>
      </p:pic>
      <p:sp>
        <p:nvSpPr>
          <p:cNvPr id="264" name="Google Shape;264;p33"/>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4"/>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5</a:t>
            </a:r>
            <a:r>
              <a:rPr lang="vi" sz="2000">
                <a:solidFill>
                  <a:srgbClr val="0070C0"/>
                </a:solidFill>
                <a:latin typeface="Times New Roman"/>
                <a:ea typeface="Times New Roman"/>
                <a:cs typeface="Times New Roman"/>
                <a:sym typeface="Times New Roman"/>
              </a:rPr>
              <a:t> - Ví dụ data cuộc thi VOT (ECCV 2023) - EDA </a:t>
            </a:r>
            <a:endParaRPr sz="2000">
              <a:solidFill>
                <a:srgbClr val="0070C0"/>
              </a:solidFill>
              <a:latin typeface="Times New Roman"/>
              <a:ea typeface="Times New Roman"/>
              <a:cs typeface="Times New Roman"/>
              <a:sym typeface="Times New Roman"/>
            </a:endParaRPr>
          </a:p>
        </p:txBody>
      </p:sp>
      <p:sp>
        <p:nvSpPr>
          <p:cNvPr id="270" name="Google Shape;270;p34"/>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71" name="Google Shape;271;p34"/>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pic>
        <p:nvPicPr>
          <p:cNvPr id="272" name="Google Shape;272;p34"/>
          <p:cNvPicPr preferRelativeResize="0"/>
          <p:nvPr/>
        </p:nvPicPr>
        <p:blipFill rotWithShape="1">
          <a:blip r:embed="rId3">
            <a:alphaModFix/>
          </a:blip>
          <a:srcRect b="0" l="0" r="0" t="0"/>
          <a:stretch/>
        </p:blipFill>
        <p:spPr>
          <a:xfrm>
            <a:off x="1101502" y="1539477"/>
            <a:ext cx="1524400" cy="1143300"/>
          </a:xfrm>
          <a:prstGeom prst="rect">
            <a:avLst/>
          </a:prstGeom>
          <a:noFill/>
          <a:ln>
            <a:noFill/>
          </a:ln>
        </p:spPr>
      </p:pic>
      <p:pic>
        <p:nvPicPr>
          <p:cNvPr id="273" name="Google Shape;273;p34"/>
          <p:cNvPicPr preferRelativeResize="0"/>
          <p:nvPr/>
        </p:nvPicPr>
        <p:blipFill rotWithShape="1">
          <a:blip r:embed="rId4">
            <a:alphaModFix/>
          </a:blip>
          <a:srcRect b="0" l="0" r="0" t="0"/>
          <a:stretch/>
        </p:blipFill>
        <p:spPr>
          <a:xfrm>
            <a:off x="3617947" y="1539477"/>
            <a:ext cx="1524400" cy="1143300"/>
          </a:xfrm>
          <a:prstGeom prst="rect">
            <a:avLst/>
          </a:prstGeom>
          <a:noFill/>
          <a:ln>
            <a:noFill/>
          </a:ln>
        </p:spPr>
      </p:pic>
      <p:pic>
        <p:nvPicPr>
          <p:cNvPr id="274" name="Google Shape;274;p34"/>
          <p:cNvPicPr preferRelativeResize="0"/>
          <p:nvPr/>
        </p:nvPicPr>
        <p:blipFill rotWithShape="1">
          <a:blip r:embed="rId5">
            <a:alphaModFix/>
          </a:blip>
          <a:srcRect b="0" l="0" r="0" t="0"/>
          <a:stretch/>
        </p:blipFill>
        <p:spPr>
          <a:xfrm>
            <a:off x="6134400" y="1539477"/>
            <a:ext cx="1524400" cy="1143300"/>
          </a:xfrm>
          <a:prstGeom prst="rect">
            <a:avLst/>
          </a:prstGeom>
          <a:noFill/>
          <a:ln>
            <a:noFill/>
          </a:ln>
        </p:spPr>
      </p:pic>
      <p:pic>
        <p:nvPicPr>
          <p:cNvPr id="275" name="Google Shape;275;p34"/>
          <p:cNvPicPr preferRelativeResize="0"/>
          <p:nvPr/>
        </p:nvPicPr>
        <p:blipFill rotWithShape="1">
          <a:blip r:embed="rId6">
            <a:alphaModFix/>
          </a:blip>
          <a:srcRect b="0" l="0" r="0" t="0"/>
          <a:stretch/>
        </p:blipFill>
        <p:spPr>
          <a:xfrm>
            <a:off x="6134400" y="2772213"/>
            <a:ext cx="1524400" cy="1143300"/>
          </a:xfrm>
          <a:prstGeom prst="rect">
            <a:avLst/>
          </a:prstGeom>
          <a:noFill/>
          <a:ln>
            <a:noFill/>
          </a:ln>
        </p:spPr>
      </p:pic>
      <p:pic>
        <p:nvPicPr>
          <p:cNvPr id="276" name="Google Shape;276;p34"/>
          <p:cNvPicPr preferRelativeResize="0"/>
          <p:nvPr/>
        </p:nvPicPr>
        <p:blipFill rotWithShape="1">
          <a:blip r:embed="rId7">
            <a:alphaModFix/>
          </a:blip>
          <a:srcRect b="0" l="0" r="0" t="0"/>
          <a:stretch/>
        </p:blipFill>
        <p:spPr>
          <a:xfrm>
            <a:off x="3617950" y="2749713"/>
            <a:ext cx="1524400" cy="1188277"/>
          </a:xfrm>
          <a:prstGeom prst="rect">
            <a:avLst/>
          </a:prstGeom>
          <a:noFill/>
          <a:ln>
            <a:noFill/>
          </a:ln>
        </p:spPr>
      </p:pic>
      <p:pic>
        <p:nvPicPr>
          <p:cNvPr id="277" name="Google Shape;277;p34"/>
          <p:cNvPicPr preferRelativeResize="0"/>
          <p:nvPr/>
        </p:nvPicPr>
        <p:blipFill rotWithShape="1">
          <a:blip r:embed="rId8">
            <a:alphaModFix/>
          </a:blip>
          <a:srcRect b="0" l="0" r="0" t="0"/>
          <a:stretch/>
        </p:blipFill>
        <p:spPr>
          <a:xfrm>
            <a:off x="1101502" y="2772200"/>
            <a:ext cx="1524400" cy="1143300"/>
          </a:xfrm>
          <a:prstGeom prst="rect">
            <a:avLst/>
          </a:prstGeom>
          <a:noFill/>
          <a:ln>
            <a:noFill/>
          </a:ln>
        </p:spPr>
      </p:pic>
      <p:pic>
        <p:nvPicPr>
          <p:cNvPr id="278" name="Google Shape;278;p34"/>
          <p:cNvPicPr preferRelativeResize="0"/>
          <p:nvPr/>
        </p:nvPicPr>
        <p:blipFill rotWithShape="1">
          <a:blip r:embed="rId9">
            <a:alphaModFix/>
          </a:blip>
          <a:srcRect b="0" l="0" r="0" t="0"/>
          <a:stretch/>
        </p:blipFill>
        <p:spPr>
          <a:xfrm>
            <a:off x="1101500" y="4004925"/>
            <a:ext cx="1524400" cy="985925"/>
          </a:xfrm>
          <a:prstGeom prst="rect">
            <a:avLst/>
          </a:prstGeom>
          <a:noFill/>
          <a:ln>
            <a:noFill/>
          </a:ln>
        </p:spPr>
      </p:pic>
      <p:pic>
        <p:nvPicPr>
          <p:cNvPr id="279" name="Google Shape;279;p34"/>
          <p:cNvPicPr preferRelativeResize="0"/>
          <p:nvPr/>
        </p:nvPicPr>
        <p:blipFill rotWithShape="1">
          <a:blip r:embed="rId10">
            <a:alphaModFix/>
          </a:blip>
          <a:srcRect b="0" l="0" r="0" t="0"/>
          <a:stretch/>
        </p:blipFill>
        <p:spPr>
          <a:xfrm>
            <a:off x="3617950" y="4004950"/>
            <a:ext cx="1524400" cy="985942"/>
          </a:xfrm>
          <a:prstGeom prst="rect">
            <a:avLst/>
          </a:prstGeom>
          <a:noFill/>
          <a:ln>
            <a:noFill/>
          </a:ln>
        </p:spPr>
      </p:pic>
      <p:pic>
        <p:nvPicPr>
          <p:cNvPr id="280" name="Google Shape;280;p34"/>
          <p:cNvPicPr preferRelativeResize="0"/>
          <p:nvPr/>
        </p:nvPicPr>
        <p:blipFill rotWithShape="1">
          <a:blip r:embed="rId11">
            <a:alphaModFix/>
          </a:blip>
          <a:srcRect b="0" l="0" r="0" t="0"/>
          <a:stretch/>
        </p:blipFill>
        <p:spPr>
          <a:xfrm>
            <a:off x="6134400" y="4004950"/>
            <a:ext cx="1524400" cy="985942"/>
          </a:xfrm>
          <a:prstGeom prst="rect">
            <a:avLst/>
          </a:prstGeom>
          <a:noFill/>
          <a:ln>
            <a:noFill/>
          </a:ln>
        </p:spPr>
      </p:pic>
      <p:sp>
        <p:nvSpPr>
          <p:cNvPr id="281" name="Google Shape;281;p34"/>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5"/>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5 - Ví dụ data cuộc thi VOT (ECCV 2022) - EDA </a:t>
            </a:r>
            <a:endParaRPr sz="2000">
              <a:solidFill>
                <a:srgbClr val="0070C0"/>
              </a:solidFill>
              <a:latin typeface="Times New Roman"/>
              <a:ea typeface="Times New Roman"/>
              <a:cs typeface="Times New Roman"/>
              <a:sym typeface="Times New Roman"/>
            </a:endParaRPr>
          </a:p>
        </p:txBody>
      </p:sp>
      <p:sp>
        <p:nvSpPr>
          <p:cNvPr id="287" name="Google Shape;287;p35"/>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88" name="Google Shape;288;p35"/>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pic>
        <p:nvPicPr>
          <p:cNvPr id="289" name="Google Shape;289;p35"/>
          <p:cNvPicPr preferRelativeResize="0"/>
          <p:nvPr/>
        </p:nvPicPr>
        <p:blipFill rotWithShape="1">
          <a:blip r:embed="rId3">
            <a:alphaModFix/>
          </a:blip>
          <a:srcRect b="0" l="0" r="1205" t="0"/>
          <a:stretch/>
        </p:blipFill>
        <p:spPr>
          <a:xfrm>
            <a:off x="1460625" y="1387175"/>
            <a:ext cx="5823800" cy="3654450"/>
          </a:xfrm>
          <a:prstGeom prst="rect">
            <a:avLst/>
          </a:prstGeom>
          <a:noFill/>
          <a:ln>
            <a:noFill/>
          </a:ln>
        </p:spPr>
      </p:pic>
      <p:sp>
        <p:nvSpPr>
          <p:cNvPr id="290" name="Google Shape;290;p35"/>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6"/>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5 - Ví dụ data cuộc thi VOT (ECCV 2022) - EDA</a:t>
            </a:r>
            <a:endParaRPr sz="2000">
              <a:solidFill>
                <a:srgbClr val="0070C0"/>
              </a:solidFill>
              <a:latin typeface="Times New Roman"/>
              <a:ea typeface="Times New Roman"/>
              <a:cs typeface="Times New Roman"/>
              <a:sym typeface="Times New Roman"/>
            </a:endParaRPr>
          </a:p>
        </p:txBody>
      </p:sp>
      <p:sp>
        <p:nvSpPr>
          <p:cNvPr id="296" name="Google Shape;296;p36"/>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97" name="Google Shape;297;p36"/>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pic>
        <p:nvPicPr>
          <p:cNvPr id="298" name="Google Shape;298;p36"/>
          <p:cNvPicPr preferRelativeResize="0"/>
          <p:nvPr/>
        </p:nvPicPr>
        <p:blipFill rotWithShape="1">
          <a:blip r:embed="rId3">
            <a:alphaModFix/>
          </a:blip>
          <a:srcRect b="0" l="0" r="0" t="1487"/>
          <a:stretch/>
        </p:blipFill>
        <p:spPr>
          <a:xfrm>
            <a:off x="1077275" y="1455425"/>
            <a:ext cx="6750550" cy="3605800"/>
          </a:xfrm>
          <a:prstGeom prst="rect">
            <a:avLst/>
          </a:prstGeom>
          <a:noFill/>
          <a:ln>
            <a:noFill/>
          </a:ln>
        </p:spPr>
      </p:pic>
      <p:sp>
        <p:nvSpPr>
          <p:cNvPr id="299" name="Google Shape;299;p36"/>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7"/>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5 - Ví dụ data cuộc thi VOT (ECCV 2022) - EDA</a:t>
            </a:r>
            <a:endParaRPr sz="2000">
              <a:solidFill>
                <a:srgbClr val="0070C0"/>
              </a:solidFill>
              <a:latin typeface="Times New Roman"/>
              <a:ea typeface="Times New Roman"/>
              <a:cs typeface="Times New Roman"/>
              <a:sym typeface="Times New Roman"/>
            </a:endParaRPr>
          </a:p>
        </p:txBody>
      </p:sp>
      <p:sp>
        <p:nvSpPr>
          <p:cNvPr id="305" name="Google Shape;305;p37"/>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6" name="Google Shape;306;p37"/>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pic>
        <p:nvPicPr>
          <p:cNvPr id="307" name="Google Shape;307;p37"/>
          <p:cNvPicPr preferRelativeResize="0"/>
          <p:nvPr/>
        </p:nvPicPr>
        <p:blipFill>
          <a:blip r:embed="rId3">
            <a:alphaModFix/>
          </a:blip>
          <a:stretch>
            <a:fillRect/>
          </a:stretch>
        </p:blipFill>
        <p:spPr>
          <a:xfrm>
            <a:off x="1183975" y="1384525"/>
            <a:ext cx="6776050" cy="3860833"/>
          </a:xfrm>
          <a:prstGeom prst="rect">
            <a:avLst/>
          </a:prstGeom>
          <a:noFill/>
          <a:ln>
            <a:noFill/>
          </a:ln>
        </p:spPr>
      </p:pic>
      <p:sp>
        <p:nvSpPr>
          <p:cNvPr id="308" name="Google Shape;308;p37"/>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8"/>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5 - Ví dụ data cuộc thi VOT (ECCV 2022) - Quá trình xử lý</a:t>
            </a:r>
            <a:endParaRPr sz="2000">
              <a:solidFill>
                <a:srgbClr val="0070C0"/>
              </a:solidFill>
              <a:latin typeface="Times New Roman"/>
              <a:ea typeface="Times New Roman"/>
              <a:cs typeface="Times New Roman"/>
              <a:sym typeface="Times New Roman"/>
            </a:endParaRPr>
          </a:p>
        </p:txBody>
      </p:sp>
      <p:sp>
        <p:nvSpPr>
          <p:cNvPr id="314" name="Google Shape;314;p38"/>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15" name="Google Shape;315;p38"/>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316" name="Google Shape;316;p38"/>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pic>
        <p:nvPicPr>
          <p:cNvPr id="317" name="Google Shape;317;p38"/>
          <p:cNvPicPr preferRelativeResize="0"/>
          <p:nvPr/>
        </p:nvPicPr>
        <p:blipFill>
          <a:blip r:embed="rId3">
            <a:alphaModFix/>
          </a:blip>
          <a:stretch>
            <a:fillRect/>
          </a:stretch>
        </p:blipFill>
        <p:spPr>
          <a:xfrm>
            <a:off x="0" y="1977700"/>
            <a:ext cx="4435049" cy="2381975"/>
          </a:xfrm>
          <a:prstGeom prst="rect">
            <a:avLst/>
          </a:prstGeom>
          <a:noFill/>
          <a:ln>
            <a:noFill/>
          </a:ln>
        </p:spPr>
      </p:pic>
      <p:pic>
        <p:nvPicPr>
          <p:cNvPr id="318" name="Google Shape;318;p38"/>
          <p:cNvPicPr preferRelativeResize="0"/>
          <p:nvPr/>
        </p:nvPicPr>
        <p:blipFill>
          <a:blip r:embed="rId4">
            <a:alphaModFix/>
          </a:blip>
          <a:stretch>
            <a:fillRect/>
          </a:stretch>
        </p:blipFill>
        <p:spPr>
          <a:xfrm>
            <a:off x="4572000" y="1999825"/>
            <a:ext cx="4372599" cy="23377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9"/>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5 - Ví dụ data cuộc thi VOT (ECCV 2022) - Quá trình xử lý</a:t>
            </a:r>
            <a:endParaRPr sz="2000">
              <a:solidFill>
                <a:srgbClr val="0070C0"/>
              </a:solidFill>
              <a:latin typeface="Times New Roman"/>
              <a:ea typeface="Times New Roman"/>
              <a:cs typeface="Times New Roman"/>
              <a:sym typeface="Times New Roman"/>
            </a:endParaRPr>
          </a:p>
        </p:txBody>
      </p:sp>
      <p:sp>
        <p:nvSpPr>
          <p:cNvPr id="324" name="Google Shape;324;p39"/>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25" name="Google Shape;325;p39"/>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326" name="Google Shape;326;p39"/>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pic>
        <p:nvPicPr>
          <p:cNvPr id="327" name="Google Shape;327;p39"/>
          <p:cNvPicPr preferRelativeResize="0"/>
          <p:nvPr/>
        </p:nvPicPr>
        <p:blipFill rotWithShape="1">
          <a:blip r:embed="rId3">
            <a:alphaModFix/>
          </a:blip>
          <a:srcRect b="0" l="921" r="0" t="1273"/>
          <a:stretch/>
        </p:blipFill>
        <p:spPr>
          <a:xfrm>
            <a:off x="1623475" y="1379050"/>
            <a:ext cx="5630401" cy="3412350"/>
          </a:xfrm>
          <a:prstGeom prst="rect">
            <a:avLst/>
          </a:prstGeom>
          <a:noFill/>
          <a:ln>
            <a:noFill/>
          </a:ln>
        </p:spPr>
      </p:pic>
      <p:sp>
        <p:nvSpPr>
          <p:cNvPr id="328" name="Google Shape;328;p39"/>
          <p:cNvSpPr txBox="1"/>
          <p:nvPr/>
        </p:nvSpPr>
        <p:spPr>
          <a:xfrm>
            <a:off x="141100" y="4791400"/>
            <a:ext cx="8863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vi" sz="1600">
                <a:solidFill>
                  <a:srgbClr val="0070C0"/>
                </a:solidFill>
                <a:latin typeface="Times New Roman"/>
                <a:ea typeface="Times New Roman"/>
                <a:cs typeface="Times New Roman"/>
                <a:sym typeface="Times New Roman"/>
              </a:rPr>
              <a:t>Data sau khi sampling</a:t>
            </a:r>
            <a:endParaRPr sz="1600">
              <a:solidFill>
                <a:srgbClr val="0070C0"/>
              </a:solidFill>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0"/>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5 - Ví dụ data cuộc thi VOT (ECCV 2022) - Quá trình xử lý</a:t>
            </a:r>
            <a:endParaRPr sz="2000">
              <a:solidFill>
                <a:srgbClr val="0070C0"/>
              </a:solidFill>
              <a:latin typeface="Times New Roman"/>
              <a:ea typeface="Times New Roman"/>
              <a:cs typeface="Times New Roman"/>
              <a:sym typeface="Times New Roman"/>
            </a:endParaRPr>
          </a:p>
        </p:txBody>
      </p:sp>
      <p:sp>
        <p:nvSpPr>
          <p:cNvPr id="334" name="Google Shape;334;p40"/>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35" name="Google Shape;335;p40"/>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336" name="Google Shape;336;p40"/>
          <p:cNvSpPr txBox="1"/>
          <p:nvPr>
            <p:ph type="title"/>
          </p:nvPr>
        </p:nvSpPr>
        <p:spPr>
          <a:xfrm>
            <a:off x="2177775" y="158805"/>
            <a:ext cx="5325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2 - Data Visualization</a:t>
            </a:r>
            <a:endParaRPr b="1">
              <a:solidFill>
                <a:srgbClr val="EF8600"/>
              </a:solidFill>
              <a:latin typeface="Times New Roman"/>
              <a:ea typeface="Times New Roman"/>
              <a:cs typeface="Times New Roman"/>
              <a:sym typeface="Times New Roman"/>
            </a:endParaRPr>
          </a:p>
        </p:txBody>
      </p:sp>
      <p:sp>
        <p:nvSpPr>
          <p:cNvPr id="337" name="Google Shape;337;p40"/>
          <p:cNvSpPr txBox="1"/>
          <p:nvPr/>
        </p:nvSpPr>
        <p:spPr>
          <a:xfrm>
            <a:off x="141100" y="4791400"/>
            <a:ext cx="8863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vi" sz="1600">
                <a:solidFill>
                  <a:srgbClr val="0070C0"/>
                </a:solidFill>
                <a:latin typeface="Times New Roman"/>
                <a:ea typeface="Times New Roman"/>
                <a:cs typeface="Times New Roman"/>
                <a:sym typeface="Times New Roman"/>
              </a:rPr>
              <a:t>Data sau khi sampling</a:t>
            </a:r>
            <a:endParaRPr sz="1600">
              <a:solidFill>
                <a:srgbClr val="0070C0"/>
              </a:solidFill>
              <a:latin typeface="Times New Roman"/>
              <a:ea typeface="Times New Roman"/>
              <a:cs typeface="Times New Roman"/>
              <a:sym typeface="Times New Roman"/>
            </a:endParaRPr>
          </a:p>
        </p:txBody>
      </p:sp>
      <p:pic>
        <p:nvPicPr>
          <p:cNvPr id="338" name="Google Shape;338;p40"/>
          <p:cNvPicPr preferRelativeResize="0"/>
          <p:nvPr/>
        </p:nvPicPr>
        <p:blipFill rotWithShape="1">
          <a:blip r:embed="rId3">
            <a:alphaModFix/>
          </a:blip>
          <a:srcRect b="0" l="698" r="895" t="1506"/>
          <a:stretch/>
        </p:blipFill>
        <p:spPr>
          <a:xfrm>
            <a:off x="1387225" y="1450375"/>
            <a:ext cx="6116149" cy="334102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1"/>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1- </a:t>
            </a:r>
            <a:r>
              <a:rPr lang="vi" sz="2000" u="sng">
                <a:solidFill>
                  <a:schemeClr val="hlink"/>
                </a:solidFill>
                <a:latin typeface="Times New Roman"/>
                <a:ea typeface="Times New Roman"/>
                <a:cs typeface="Times New Roman"/>
                <a:sym typeface="Times New Roman"/>
                <a:hlinkClick r:id="rId3"/>
              </a:rPr>
              <a:t>Universal Data Tool</a:t>
            </a:r>
            <a:endParaRPr sz="2000">
              <a:solidFill>
                <a:srgbClr val="0070C0"/>
              </a:solidFill>
              <a:latin typeface="Times New Roman"/>
              <a:ea typeface="Times New Roman"/>
              <a:cs typeface="Times New Roman"/>
              <a:sym typeface="Times New Roman"/>
            </a:endParaRPr>
          </a:p>
        </p:txBody>
      </p:sp>
      <p:sp>
        <p:nvSpPr>
          <p:cNvPr id="344" name="Google Shape;344;p41"/>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45" name="Google Shape;345;p41"/>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346" name="Google Shape;346;p41"/>
          <p:cNvSpPr txBox="1"/>
          <p:nvPr>
            <p:ph type="title"/>
          </p:nvPr>
        </p:nvSpPr>
        <p:spPr>
          <a:xfrm>
            <a:off x="1738350" y="158800"/>
            <a:ext cx="70392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3</a:t>
            </a:r>
            <a:r>
              <a:rPr b="1" lang="vi">
                <a:solidFill>
                  <a:srgbClr val="EF8600"/>
                </a:solidFill>
                <a:latin typeface="Times New Roman"/>
                <a:ea typeface="Times New Roman"/>
                <a:cs typeface="Times New Roman"/>
                <a:sym typeface="Times New Roman"/>
              </a:rPr>
              <a:t> - </a:t>
            </a:r>
            <a:r>
              <a:rPr b="1" lang="vi">
                <a:solidFill>
                  <a:srgbClr val="EF8600"/>
                </a:solidFill>
                <a:latin typeface="Times New Roman"/>
                <a:ea typeface="Times New Roman"/>
                <a:cs typeface="Times New Roman"/>
                <a:sym typeface="Times New Roman"/>
              </a:rPr>
              <a:t>Một số tool sử dụng trong Data Labeling  </a:t>
            </a:r>
            <a:endParaRPr b="1">
              <a:solidFill>
                <a:srgbClr val="EF8600"/>
              </a:solidFill>
              <a:latin typeface="Times New Roman"/>
              <a:ea typeface="Times New Roman"/>
              <a:cs typeface="Times New Roman"/>
              <a:sym typeface="Times New Roman"/>
            </a:endParaRPr>
          </a:p>
        </p:txBody>
      </p:sp>
      <p:sp>
        <p:nvSpPr>
          <p:cNvPr id="347" name="Google Shape;347;p41"/>
          <p:cNvSpPr txBox="1"/>
          <p:nvPr/>
        </p:nvSpPr>
        <p:spPr>
          <a:xfrm>
            <a:off x="48100" y="4469500"/>
            <a:ext cx="88635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vi" sz="1600">
                <a:solidFill>
                  <a:srgbClr val="0070C0"/>
                </a:solidFill>
                <a:latin typeface="Times New Roman"/>
                <a:ea typeface="Times New Roman"/>
                <a:cs typeface="Times New Roman"/>
                <a:sym typeface="Times New Roman"/>
              </a:rPr>
              <a:t>Universal Data Tool là một web/desktop app cho phép chỉnh sửa và đánh nhãn image, text, audio, document và cho phép xem và chỉnh sửa lại ngay trên giao diện.</a:t>
            </a:r>
            <a:endParaRPr sz="1600">
              <a:solidFill>
                <a:srgbClr val="0070C0"/>
              </a:solidFill>
              <a:latin typeface="Times New Roman"/>
              <a:ea typeface="Times New Roman"/>
              <a:cs typeface="Times New Roman"/>
              <a:sym typeface="Times New Roman"/>
            </a:endParaRPr>
          </a:p>
        </p:txBody>
      </p:sp>
      <p:pic>
        <p:nvPicPr>
          <p:cNvPr id="348" name="Google Shape;348;p41"/>
          <p:cNvPicPr preferRelativeResize="0"/>
          <p:nvPr/>
        </p:nvPicPr>
        <p:blipFill>
          <a:blip r:embed="rId4">
            <a:alphaModFix/>
          </a:blip>
          <a:stretch>
            <a:fillRect/>
          </a:stretch>
        </p:blipFill>
        <p:spPr>
          <a:xfrm>
            <a:off x="2255575" y="1604723"/>
            <a:ext cx="4572000" cy="2743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73" name="Google Shape;73;p15"/>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1- Data Visualization </a:t>
            </a:r>
            <a:endParaRPr sz="2000">
              <a:solidFill>
                <a:srgbClr val="0070C0"/>
              </a:solidFill>
              <a:latin typeface="Times New Roman"/>
              <a:ea typeface="Times New Roman"/>
              <a:cs typeface="Times New Roman"/>
              <a:sym typeface="Times New Roman"/>
            </a:endParaRPr>
          </a:p>
        </p:txBody>
      </p:sp>
      <p:sp>
        <p:nvSpPr>
          <p:cNvPr id="74" name="Google Shape;74;p15"/>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75" name="Google Shape;75;p15"/>
          <p:cNvPicPr preferRelativeResize="0"/>
          <p:nvPr/>
        </p:nvPicPr>
        <p:blipFill>
          <a:blip r:embed="rId3">
            <a:alphaModFix/>
          </a:blip>
          <a:stretch>
            <a:fillRect/>
          </a:stretch>
        </p:blipFill>
        <p:spPr>
          <a:xfrm>
            <a:off x="5092200" y="1587823"/>
            <a:ext cx="3514462" cy="3250877"/>
          </a:xfrm>
          <a:prstGeom prst="rect">
            <a:avLst/>
          </a:prstGeom>
          <a:noFill/>
          <a:ln>
            <a:noFill/>
          </a:ln>
        </p:spPr>
      </p:pic>
      <p:sp>
        <p:nvSpPr>
          <p:cNvPr id="76" name="Google Shape;76;p15"/>
          <p:cNvSpPr txBox="1"/>
          <p:nvPr>
            <p:ph idx="1" type="body"/>
          </p:nvPr>
        </p:nvSpPr>
        <p:spPr>
          <a:xfrm>
            <a:off x="945000" y="2344150"/>
            <a:ext cx="40191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Ứng dụng Data Visualization trong Computer Vision .</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Giới thiệu một số tool sử dụng trong Data Labeling.</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Giới thiệu Polars và Pandas </a:t>
            </a:r>
            <a:endParaRPr>
              <a:solidFill>
                <a:srgbClr val="0070C0"/>
              </a:solidFill>
              <a:latin typeface="Times New Roman"/>
              <a:ea typeface="Times New Roman"/>
              <a:cs typeface="Times New Roman"/>
              <a:sym typeface="Times New Roman"/>
            </a:endParaRPr>
          </a:p>
          <a:p>
            <a:pPr indent="0" lvl="0" marL="457200" rtl="0" algn="l">
              <a:spcBef>
                <a:spcPts val="1200"/>
              </a:spcBef>
              <a:spcAft>
                <a:spcPts val="1200"/>
              </a:spcAft>
              <a:buNone/>
            </a:pPr>
            <a:r>
              <a:t/>
            </a:r>
            <a:endParaRPr>
              <a:solidFill>
                <a:srgbClr val="0070C0"/>
              </a:solidFill>
              <a:latin typeface="Times New Roman"/>
              <a:ea typeface="Times New Roman"/>
              <a:cs typeface="Times New Roman"/>
              <a:sym typeface="Times New Roman"/>
            </a:endParaRPr>
          </a:p>
        </p:txBody>
      </p:sp>
      <p:sp>
        <p:nvSpPr>
          <p:cNvPr id="77" name="Google Shape;77;p15"/>
          <p:cNvSpPr/>
          <p:nvPr/>
        </p:nvSpPr>
        <p:spPr>
          <a:xfrm>
            <a:off x="79012" y="-9"/>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2"/>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2</a:t>
            </a:r>
            <a:r>
              <a:rPr lang="vi" sz="2000">
                <a:solidFill>
                  <a:srgbClr val="0070C0"/>
                </a:solidFill>
                <a:latin typeface="Times New Roman"/>
                <a:ea typeface="Times New Roman"/>
                <a:cs typeface="Times New Roman"/>
                <a:sym typeface="Times New Roman"/>
              </a:rPr>
              <a:t>- </a:t>
            </a:r>
            <a:r>
              <a:rPr lang="vi" sz="2000" u="sng">
                <a:solidFill>
                  <a:schemeClr val="hlink"/>
                </a:solidFill>
                <a:latin typeface="Times New Roman"/>
                <a:ea typeface="Times New Roman"/>
                <a:cs typeface="Times New Roman"/>
                <a:sym typeface="Times New Roman"/>
                <a:hlinkClick r:id="rId3"/>
              </a:rPr>
              <a:t>Computer Vision Annotation Tool (CVAT)</a:t>
            </a:r>
            <a:endParaRPr sz="2000">
              <a:solidFill>
                <a:srgbClr val="0070C0"/>
              </a:solidFill>
              <a:latin typeface="Times New Roman"/>
              <a:ea typeface="Times New Roman"/>
              <a:cs typeface="Times New Roman"/>
              <a:sym typeface="Times New Roman"/>
            </a:endParaRPr>
          </a:p>
        </p:txBody>
      </p:sp>
      <p:sp>
        <p:nvSpPr>
          <p:cNvPr id="354" name="Google Shape;354;p42"/>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55" name="Google Shape;355;p42"/>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356" name="Google Shape;356;p42"/>
          <p:cNvSpPr txBox="1"/>
          <p:nvPr>
            <p:ph type="title"/>
          </p:nvPr>
        </p:nvSpPr>
        <p:spPr>
          <a:xfrm>
            <a:off x="1738350" y="158800"/>
            <a:ext cx="70392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3 - Một số tool sử dụng trong Data Labeling  </a:t>
            </a:r>
            <a:endParaRPr b="1">
              <a:solidFill>
                <a:srgbClr val="EF8600"/>
              </a:solidFill>
              <a:latin typeface="Times New Roman"/>
              <a:ea typeface="Times New Roman"/>
              <a:cs typeface="Times New Roman"/>
              <a:sym typeface="Times New Roman"/>
            </a:endParaRPr>
          </a:p>
        </p:txBody>
      </p:sp>
      <p:pic>
        <p:nvPicPr>
          <p:cNvPr id="357" name="Google Shape;357;p42"/>
          <p:cNvPicPr preferRelativeResize="0"/>
          <p:nvPr/>
        </p:nvPicPr>
        <p:blipFill>
          <a:blip r:embed="rId4">
            <a:alphaModFix/>
          </a:blip>
          <a:stretch>
            <a:fillRect/>
          </a:stretch>
        </p:blipFill>
        <p:spPr>
          <a:xfrm>
            <a:off x="1492288" y="1747373"/>
            <a:ext cx="6246974" cy="2576877"/>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3"/>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3</a:t>
            </a:r>
            <a:r>
              <a:rPr lang="vi" sz="2000">
                <a:solidFill>
                  <a:srgbClr val="0070C0"/>
                </a:solidFill>
                <a:latin typeface="Times New Roman"/>
                <a:ea typeface="Times New Roman"/>
                <a:cs typeface="Times New Roman"/>
                <a:sym typeface="Times New Roman"/>
              </a:rPr>
              <a:t>- </a:t>
            </a:r>
            <a:r>
              <a:rPr lang="vi" sz="2000" u="sng">
                <a:solidFill>
                  <a:schemeClr val="hlink"/>
                </a:solidFill>
                <a:latin typeface="Times New Roman"/>
                <a:ea typeface="Times New Roman"/>
                <a:cs typeface="Times New Roman"/>
                <a:sym typeface="Times New Roman"/>
                <a:hlinkClick r:id="rId3"/>
              </a:rPr>
              <a:t>Label Studio</a:t>
            </a:r>
            <a:endParaRPr sz="2000">
              <a:solidFill>
                <a:srgbClr val="0070C0"/>
              </a:solidFill>
              <a:latin typeface="Times New Roman"/>
              <a:ea typeface="Times New Roman"/>
              <a:cs typeface="Times New Roman"/>
              <a:sym typeface="Times New Roman"/>
            </a:endParaRPr>
          </a:p>
        </p:txBody>
      </p:sp>
      <p:sp>
        <p:nvSpPr>
          <p:cNvPr id="363" name="Google Shape;363;p43"/>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64" name="Google Shape;364;p43"/>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365" name="Google Shape;365;p43"/>
          <p:cNvSpPr txBox="1"/>
          <p:nvPr>
            <p:ph type="title"/>
          </p:nvPr>
        </p:nvSpPr>
        <p:spPr>
          <a:xfrm>
            <a:off x="1738350" y="158800"/>
            <a:ext cx="70392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3 - Một số tool sử dụng trong Data Labeling  </a:t>
            </a:r>
            <a:endParaRPr b="1">
              <a:solidFill>
                <a:srgbClr val="EF8600"/>
              </a:solidFill>
              <a:latin typeface="Times New Roman"/>
              <a:ea typeface="Times New Roman"/>
              <a:cs typeface="Times New Roman"/>
              <a:sym typeface="Times New Roman"/>
            </a:endParaRPr>
          </a:p>
        </p:txBody>
      </p:sp>
      <p:pic>
        <p:nvPicPr>
          <p:cNvPr id="366" name="Google Shape;366;p43"/>
          <p:cNvPicPr preferRelativeResize="0"/>
          <p:nvPr/>
        </p:nvPicPr>
        <p:blipFill>
          <a:blip r:embed="rId4">
            <a:alphaModFix/>
          </a:blip>
          <a:stretch>
            <a:fillRect/>
          </a:stretch>
        </p:blipFill>
        <p:spPr>
          <a:xfrm>
            <a:off x="1646213" y="1587823"/>
            <a:ext cx="5851580" cy="3250878"/>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4"/>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4</a:t>
            </a:r>
            <a:r>
              <a:rPr lang="vi" sz="2000">
                <a:solidFill>
                  <a:srgbClr val="0070C0"/>
                </a:solidFill>
                <a:latin typeface="Times New Roman"/>
                <a:ea typeface="Times New Roman"/>
                <a:cs typeface="Times New Roman"/>
                <a:sym typeface="Times New Roman"/>
              </a:rPr>
              <a:t>- </a:t>
            </a:r>
            <a:r>
              <a:rPr lang="vi" sz="2000" u="sng">
                <a:solidFill>
                  <a:schemeClr val="hlink"/>
                </a:solidFill>
                <a:latin typeface="Times New Roman"/>
                <a:ea typeface="Times New Roman"/>
                <a:cs typeface="Times New Roman"/>
                <a:sym typeface="Times New Roman"/>
                <a:hlinkClick r:id="rId3"/>
              </a:rPr>
              <a:t>Label Studio</a:t>
            </a:r>
            <a:endParaRPr sz="2000">
              <a:solidFill>
                <a:srgbClr val="0070C0"/>
              </a:solidFill>
              <a:latin typeface="Times New Roman"/>
              <a:ea typeface="Times New Roman"/>
              <a:cs typeface="Times New Roman"/>
              <a:sym typeface="Times New Roman"/>
            </a:endParaRPr>
          </a:p>
        </p:txBody>
      </p:sp>
      <p:sp>
        <p:nvSpPr>
          <p:cNvPr id="372" name="Google Shape;372;p44"/>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73" name="Google Shape;373;p44"/>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374" name="Google Shape;374;p44"/>
          <p:cNvSpPr txBox="1"/>
          <p:nvPr>
            <p:ph type="title"/>
          </p:nvPr>
        </p:nvSpPr>
        <p:spPr>
          <a:xfrm>
            <a:off x="1738350" y="158800"/>
            <a:ext cx="70392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3 - Một số tool sử dụng trong Data Labeling  </a:t>
            </a:r>
            <a:endParaRPr b="1">
              <a:solidFill>
                <a:srgbClr val="EF8600"/>
              </a:solidFill>
              <a:latin typeface="Times New Roman"/>
              <a:ea typeface="Times New Roman"/>
              <a:cs typeface="Times New Roman"/>
              <a:sym typeface="Times New Roman"/>
            </a:endParaRPr>
          </a:p>
        </p:txBody>
      </p:sp>
      <p:pic>
        <p:nvPicPr>
          <p:cNvPr id="375" name="Google Shape;375;p44"/>
          <p:cNvPicPr preferRelativeResize="0"/>
          <p:nvPr/>
        </p:nvPicPr>
        <p:blipFill>
          <a:blip r:embed="rId4">
            <a:alphaModFix/>
          </a:blip>
          <a:stretch>
            <a:fillRect/>
          </a:stretch>
        </p:blipFill>
        <p:spPr>
          <a:xfrm>
            <a:off x="1052313" y="1587823"/>
            <a:ext cx="7041084" cy="325087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5"/>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5</a:t>
            </a:r>
            <a:r>
              <a:rPr lang="vi" sz="2000">
                <a:solidFill>
                  <a:srgbClr val="0070C0"/>
                </a:solidFill>
                <a:latin typeface="Times New Roman"/>
                <a:ea typeface="Times New Roman"/>
                <a:cs typeface="Times New Roman"/>
                <a:sym typeface="Times New Roman"/>
              </a:rPr>
              <a:t>- </a:t>
            </a:r>
            <a:r>
              <a:rPr lang="vi" sz="2000" u="sng">
                <a:solidFill>
                  <a:schemeClr val="hlink"/>
                </a:solidFill>
                <a:latin typeface="Times New Roman"/>
                <a:ea typeface="Times New Roman"/>
                <a:cs typeface="Times New Roman"/>
                <a:sym typeface="Times New Roman"/>
                <a:hlinkClick r:id="rId3"/>
              </a:rPr>
              <a:t>PPOCR Label</a:t>
            </a:r>
            <a:endParaRPr sz="2000">
              <a:solidFill>
                <a:srgbClr val="0070C0"/>
              </a:solidFill>
              <a:latin typeface="Times New Roman"/>
              <a:ea typeface="Times New Roman"/>
              <a:cs typeface="Times New Roman"/>
              <a:sym typeface="Times New Roman"/>
            </a:endParaRPr>
          </a:p>
        </p:txBody>
      </p:sp>
      <p:sp>
        <p:nvSpPr>
          <p:cNvPr id="381" name="Google Shape;381;p45"/>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2" name="Google Shape;382;p45"/>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383" name="Google Shape;383;p45"/>
          <p:cNvSpPr txBox="1"/>
          <p:nvPr>
            <p:ph type="title"/>
          </p:nvPr>
        </p:nvSpPr>
        <p:spPr>
          <a:xfrm>
            <a:off x="1738350" y="158800"/>
            <a:ext cx="70392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3 - Một số tool sử dụng trong Data Labeling  </a:t>
            </a:r>
            <a:endParaRPr b="1">
              <a:solidFill>
                <a:srgbClr val="EF8600"/>
              </a:solidFill>
              <a:latin typeface="Times New Roman"/>
              <a:ea typeface="Times New Roman"/>
              <a:cs typeface="Times New Roman"/>
              <a:sym typeface="Times New Roman"/>
            </a:endParaRPr>
          </a:p>
        </p:txBody>
      </p:sp>
      <p:pic>
        <p:nvPicPr>
          <p:cNvPr id="384" name="Google Shape;384;p45"/>
          <p:cNvPicPr preferRelativeResize="0"/>
          <p:nvPr/>
        </p:nvPicPr>
        <p:blipFill>
          <a:blip r:embed="rId4">
            <a:alphaModFix/>
          </a:blip>
          <a:stretch>
            <a:fillRect/>
          </a:stretch>
        </p:blipFill>
        <p:spPr>
          <a:xfrm>
            <a:off x="868550" y="1496975"/>
            <a:ext cx="3094598" cy="1592431"/>
          </a:xfrm>
          <a:prstGeom prst="rect">
            <a:avLst/>
          </a:prstGeom>
          <a:noFill/>
          <a:ln>
            <a:noFill/>
          </a:ln>
        </p:spPr>
      </p:pic>
      <p:pic>
        <p:nvPicPr>
          <p:cNvPr id="385" name="Google Shape;385;p45"/>
          <p:cNvPicPr preferRelativeResize="0"/>
          <p:nvPr/>
        </p:nvPicPr>
        <p:blipFill>
          <a:blip r:embed="rId5">
            <a:alphaModFix/>
          </a:blip>
          <a:stretch>
            <a:fillRect/>
          </a:stretch>
        </p:blipFill>
        <p:spPr>
          <a:xfrm>
            <a:off x="868550" y="3206713"/>
            <a:ext cx="3094598" cy="1843774"/>
          </a:xfrm>
          <a:prstGeom prst="rect">
            <a:avLst/>
          </a:prstGeom>
          <a:noFill/>
          <a:ln>
            <a:noFill/>
          </a:ln>
        </p:spPr>
      </p:pic>
      <p:pic>
        <p:nvPicPr>
          <p:cNvPr id="386" name="Google Shape;386;p45"/>
          <p:cNvPicPr preferRelativeResize="0"/>
          <p:nvPr/>
        </p:nvPicPr>
        <p:blipFill>
          <a:blip r:embed="rId6">
            <a:alphaModFix/>
          </a:blip>
          <a:stretch>
            <a:fillRect/>
          </a:stretch>
        </p:blipFill>
        <p:spPr>
          <a:xfrm>
            <a:off x="4917575" y="1496975"/>
            <a:ext cx="3095701" cy="1592425"/>
          </a:xfrm>
          <a:prstGeom prst="rect">
            <a:avLst/>
          </a:prstGeom>
          <a:noFill/>
          <a:ln>
            <a:noFill/>
          </a:ln>
        </p:spPr>
      </p:pic>
      <p:pic>
        <p:nvPicPr>
          <p:cNvPr id="387" name="Google Shape;387;p45"/>
          <p:cNvPicPr preferRelativeResize="0"/>
          <p:nvPr/>
        </p:nvPicPr>
        <p:blipFill>
          <a:blip r:embed="rId7">
            <a:alphaModFix/>
          </a:blip>
          <a:stretch>
            <a:fillRect/>
          </a:stretch>
        </p:blipFill>
        <p:spPr>
          <a:xfrm>
            <a:off x="4898000" y="3206724"/>
            <a:ext cx="3134850" cy="18437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6"/>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6- </a:t>
            </a:r>
            <a:r>
              <a:rPr lang="vi" sz="2000" u="sng">
                <a:solidFill>
                  <a:schemeClr val="hlink"/>
                </a:solidFill>
                <a:latin typeface="Times New Roman"/>
                <a:ea typeface="Times New Roman"/>
                <a:cs typeface="Times New Roman"/>
                <a:sym typeface="Times New Roman"/>
                <a:hlinkClick r:id="rId3"/>
              </a:rPr>
              <a:t>CleanVision</a:t>
            </a:r>
            <a:endParaRPr sz="2000">
              <a:solidFill>
                <a:srgbClr val="0070C0"/>
              </a:solidFill>
              <a:latin typeface="Times New Roman"/>
              <a:ea typeface="Times New Roman"/>
              <a:cs typeface="Times New Roman"/>
              <a:sym typeface="Times New Roman"/>
            </a:endParaRPr>
          </a:p>
        </p:txBody>
      </p:sp>
      <p:sp>
        <p:nvSpPr>
          <p:cNvPr id="393" name="Google Shape;393;p46"/>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94" name="Google Shape;394;p46"/>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395" name="Google Shape;395;p46"/>
          <p:cNvSpPr txBox="1"/>
          <p:nvPr>
            <p:ph type="title"/>
          </p:nvPr>
        </p:nvSpPr>
        <p:spPr>
          <a:xfrm>
            <a:off x="1738350" y="158800"/>
            <a:ext cx="70392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3 - Một số tool sử dụng trong Data Labeling  </a:t>
            </a:r>
            <a:endParaRPr b="1">
              <a:solidFill>
                <a:srgbClr val="EF8600"/>
              </a:solidFill>
              <a:latin typeface="Times New Roman"/>
              <a:ea typeface="Times New Roman"/>
              <a:cs typeface="Times New Roman"/>
              <a:sym typeface="Times New Roman"/>
            </a:endParaRPr>
          </a:p>
        </p:txBody>
      </p:sp>
      <p:pic>
        <p:nvPicPr>
          <p:cNvPr id="396" name="Google Shape;396;p46"/>
          <p:cNvPicPr preferRelativeResize="0"/>
          <p:nvPr/>
        </p:nvPicPr>
        <p:blipFill>
          <a:blip r:embed="rId4">
            <a:alphaModFix/>
          </a:blip>
          <a:stretch>
            <a:fillRect/>
          </a:stretch>
        </p:blipFill>
        <p:spPr>
          <a:xfrm>
            <a:off x="903525" y="1461248"/>
            <a:ext cx="7431818" cy="3250877"/>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7"/>
          <p:cNvSpPr txBox="1"/>
          <p:nvPr>
            <p:ph idx="1" type="body"/>
          </p:nvPr>
        </p:nvSpPr>
        <p:spPr>
          <a:xfrm>
            <a:off x="79000" y="955135"/>
            <a:ext cx="8987700" cy="391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vi" sz="2000">
                <a:solidFill>
                  <a:srgbClr val="0070C0"/>
                </a:solidFill>
                <a:latin typeface="Times New Roman"/>
                <a:ea typeface="Times New Roman"/>
                <a:cs typeface="Times New Roman"/>
                <a:sym typeface="Times New Roman"/>
              </a:rPr>
              <a:t>Polars - “a blazingly fast DataFrames library implemented in Rust using Apache Arrow Columnar Format as the memory model”</a:t>
            </a:r>
            <a:endParaRPr sz="2000">
              <a:solidFill>
                <a:srgbClr val="0070C0"/>
              </a:solidFill>
              <a:latin typeface="Times New Roman"/>
              <a:ea typeface="Times New Roman"/>
              <a:cs typeface="Times New Roman"/>
              <a:sym typeface="Times New Roman"/>
            </a:endParaRPr>
          </a:p>
          <a:p>
            <a:pPr indent="-355600" lvl="0" marL="457200" rtl="0" algn="l">
              <a:lnSpc>
                <a:spcPct val="115000"/>
              </a:lnSpc>
              <a:spcBef>
                <a:spcPts val="1200"/>
              </a:spcBef>
              <a:spcAft>
                <a:spcPts val="0"/>
              </a:spcAft>
              <a:buClr>
                <a:srgbClr val="0070C0"/>
              </a:buClr>
              <a:buSzPts val="2000"/>
              <a:buFont typeface="Times New Roman"/>
              <a:buChar char="-"/>
            </a:pPr>
            <a:r>
              <a:rPr lang="vi" sz="2000">
                <a:solidFill>
                  <a:srgbClr val="0070C0"/>
                </a:solidFill>
                <a:latin typeface="Times New Roman"/>
                <a:ea typeface="Times New Roman"/>
                <a:cs typeface="Times New Roman"/>
                <a:sym typeface="Times New Roman"/>
              </a:rPr>
              <a:t>Lazy | eager execution </a:t>
            </a:r>
            <a:endParaRPr sz="2000">
              <a:solidFill>
                <a:srgbClr val="0070C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70C0"/>
              </a:buClr>
              <a:buSzPts val="2000"/>
              <a:buFont typeface="Times New Roman"/>
              <a:buChar char="-"/>
            </a:pPr>
            <a:r>
              <a:rPr lang="vi" sz="2000">
                <a:solidFill>
                  <a:srgbClr val="0070C0"/>
                </a:solidFill>
                <a:latin typeface="Times New Roman"/>
                <a:ea typeface="Times New Roman"/>
                <a:cs typeface="Times New Roman"/>
                <a:sym typeface="Times New Roman"/>
              </a:rPr>
              <a:t>Multi-threaded </a:t>
            </a:r>
            <a:endParaRPr sz="2000">
              <a:solidFill>
                <a:srgbClr val="0070C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70C0"/>
              </a:buClr>
              <a:buSzPts val="2000"/>
              <a:buFont typeface="Times New Roman"/>
              <a:buChar char="-"/>
            </a:pPr>
            <a:r>
              <a:rPr lang="vi" sz="2000">
                <a:solidFill>
                  <a:srgbClr val="0070C0"/>
                </a:solidFill>
                <a:latin typeface="Times New Roman"/>
                <a:ea typeface="Times New Roman"/>
                <a:cs typeface="Times New Roman"/>
                <a:sym typeface="Times New Roman"/>
              </a:rPr>
              <a:t>SIMD </a:t>
            </a:r>
            <a:endParaRPr sz="2000">
              <a:solidFill>
                <a:srgbClr val="0070C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70C0"/>
              </a:buClr>
              <a:buSzPts val="2000"/>
              <a:buFont typeface="Times New Roman"/>
              <a:buChar char="-"/>
            </a:pPr>
            <a:r>
              <a:rPr lang="vi" sz="2000">
                <a:solidFill>
                  <a:srgbClr val="0070C0"/>
                </a:solidFill>
                <a:latin typeface="Times New Roman"/>
                <a:ea typeface="Times New Roman"/>
                <a:cs typeface="Times New Roman"/>
                <a:sym typeface="Times New Roman"/>
              </a:rPr>
              <a:t>Query optimization </a:t>
            </a:r>
            <a:endParaRPr sz="2000">
              <a:solidFill>
                <a:srgbClr val="0070C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70C0"/>
              </a:buClr>
              <a:buSzPts val="2000"/>
              <a:buFont typeface="Times New Roman"/>
              <a:buChar char="-"/>
            </a:pPr>
            <a:r>
              <a:rPr lang="vi" sz="2000">
                <a:solidFill>
                  <a:srgbClr val="0070C0"/>
                </a:solidFill>
                <a:latin typeface="Times New Roman"/>
                <a:ea typeface="Times New Roman"/>
                <a:cs typeface="Times New Roman"/>
                <a:sym typeface="Times New Roman"/>
              </a:rPr>
              <a:t>Powerful expression API </a:t>
            </a:r>
            <a:endParaRPr sz="2000">
              <a:solidFill>
                <a:srgbClr val="0070C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70C0"/>
              </a:buClr>
              <a:buSzPts val="2000"/>
              <a:buFont typeface="Times New Roman"/>
              <a:buChar char="-"/>
            </a:pPr>
            <a:r>
              <a:rPr lang="vi" sz="2000">
                <a:solidFill>
                  <a:srgbClr val="0070C0"/>
                </a:solidFill>
                <a:latin typeface="Times New Roman"/>
                <a:ea typeface="Times New Roman"/>
                <a:cs typeface="Times New Roman"/>
                <a:sym typeface="Times New Roman"/>
              </a:rPr>
              <a:t>Hybrid Streaming (larger than RAM datasets) </a:t>
            </a:r>
            <a:endParaRPr sz="2000">
              <a:solidFill>
                <a:srgbClr val="0070C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70C0"/>
              </a:buClr>
              <a:buSzPts val="2000"/>
              <a:buFont typeface="Times New Roman"/>
              <a:buChar char="-"/>
            </a:pPr>
            <a:r>
              <a:rPr lang="vi" sz="2000">
                <a:solidFill>
                  <a:srgbClr val="0070C0"/>
                </a:solidFill>
                <a:latin typeface="Times New Roman"/>
                <a:ea typeface="Times New Roman"/>
                <a:cs typeface="Times New Roman"/>
                <a:sym typeface="Times New Roman"/>
              </a:rPr>
              <a:t>Rust | Python | NodeJS | ...</a:t>
            </a:r>
            <a:endParaRPr sz="2000">
              <a:solidFill>
                <a:srgbClr val="0070C0"/>
              </a:solidFill>
              <a:latin typeface="Times New Roman"/>
              <a:ea typeface="Times New Roman"/>
              <a:cs typeface="Times New Roman"/>
              <a:sym typeface="Times New Roman"/>
            </a:endParaRPr>
          </a:p>
        </p:txBody>
      </p:sp>
      <p:sp>
        <p:nvSpPr>
          <p:cNvPr id="402" name="Google Shape;402;p47"/>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03" name="Google Shape;403;p47"/>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404" name="Google Shape;404;p47"/>
          <p:cNvSpPr txBox="1"/>
          <p:nvPr>
            <p:ph type="title"/>
          </p:nvPr>
        </p:nvSpPr>
        <p:spPr>
          <a:xfrm>
            <a:off x="1738350" y="158800"/>
            <a:ext cx="70392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4 - Polars </a:t>
            </a:r>
            <a:endParaRPr b="1">
              <a:solidFill>
                <a:srgbClr val="EF86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83" name="Google Shape;83;p16"/>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2- Competition tasks and metrics</a:t>
            </a:r>
            <a:endParaRPr sz="2000">
              <a:solidFill>
                <a:srgbClr val="0070C0"/>
              </a:solidFill>
              <a:latin typeface="Times New Roman"/>
              <a:ea typeface="Times New Roman"/>
              <a:cs typeface="Times New Roman"/>
              <a:sym typeface="Times New Roman"/>
            </a:endParaRPr>
          </a:p>
        </p:txBody>
      </p:sp>
      <p:sp>
        <p:nvSpPr>
          <p:cNvPr id="84" name="Google Shape;84;p16"/>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85" name="Google Shape;85;p16"/>
          <p:cNvGrpSpPr/>
          <p:nvPr/>
        </p:nvGrpSpPr>
        <p:grpSpPr>
          <a:xfrm>
            <a:off x="5450650" y="1004250"/>
            <a:ext cx="3616050" cy="4026575"/>
            <a:chOff x="4990325" y="1004250"/>
            <a:chExt cx="3616050" cy="4026575"/>
          </a:xfrm>
        </p:grpSpPr>
        <p:pic>
          <p:nvPicPr>
            <p:cNvPr id="86" name="Google Shape;86;p16"/>
            <p:cNvPicPr preferRelativeResize="0"/>
            <p:nvPr/>
          </p:nvPicPr>
          <p:blipFill>
            <a:blip r:embed="rId3">
              <a:alphaModFix/>
            </a:blip>
            <a:stretch>
              <a:fillRect/>
            </a:stretch>
          </p:blipFill>
          <p:spPr>
            <a:xfrm>
              <a:off x="4990325" y="1246837"/>
              <a:ext cx="2021650" cy="1767175"/>
            </a:xfrm>
            <a:prstGeom prst="rect">
              <a:avLst/>
            </a:prstGeom>
            <a:noFill/>
            <a:ln>
              <a:noFill/>
            </a:ln>
          </p:spPr>
        </p:pic>
        <p:pic>
          <p:nvPicPr>
            <p:cNvPr id="87" name="Google Shape;87;p16"/>
            <p:cNvPicPr preferRelativeResize="0"/>
            <p:nvPr/>
          </p:nvPicPr>
          <p:blipFill rotWithShape="1">
            <a:blip r:embed="rId4">
              <a:alphaModFix/>
            </a:blip>
            <a:srcRect b="0" l="0" r="0" t="1960"/>
            <a:stretch/>
          </p:blipFill>
          <p:spPr>
            <a:xfrm>
              <a:off x="7434800" y="1004250"/>
              <a:ext cx="1171575" cy="2315950"/>
            </a:xfrm>
            <a:prstGeom prst="rect">
              <a:avLst/>
            </a:prstGeom>
            <a:noFill/>
            <a:ln>
              <a:noFill/>
            </a:ln>
          </p:spPr>
        </p:pic>
        <p:pic>
          <p:nvPicPr>
            <p:cNvPr id="88" name="Google Shape;88;p16"/>
            <p:cNvPicPr preferRelativeResize="0"/>
            <p:nvPr/>
          </p:nvPicPr>
          <p:blipFill>
            <a:blip r:embed="rId5">
              <a:alphaModFix/>
            </a:blip>
            <a:stretch>
              <a:fillRect/>
            </a:stretch>
          </p:blipFill>
          <p:spPr>
            <a:xfrm>
              <a:off x="4990325" y="3322600"/>
              <a:ext cx="3546850" cy="1708225"/>
            </a:xfrm>
            <a:prstGeom prst="rect">
              <a:avLst/>
            </a:prstGeom>
            <a:noFill/>
            <a:ln>
              <a:noFill/>
            </a:ln>
          </p:spPr>
        </p:pic>
      </p:grpSp>
      <p:sp>
        <p:nvSpPr>
          <p:cNvPr id="89" name="Google Shape;89;p16"/>
          <p:cNvSpPr txBox="1"/>
          <p:nvPr>
            <p:ph idx="1" type="body"/>
          </p:nvPr>
        </p:nvSpPr>
        <p:spPr>
          <a:xfrm>
            <a:off x="-61150" y="2127175"/>
            <a:ext cx="5662500" cy="2521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Giới thiệu Evaluation metrics và Objective functions </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Metrics cho bài toán regression </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Metrics cho bài toán classification	</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Metrics cho bài toán multi-class classification</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Metrics cho bài toán Object Detection </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Optimizing evaluation metrics </a:t>
            </a:r>
            <a:endParaRPr>
              <a:solidFill>
                <a:srgbClr val="0070C0"/>
              </a:solidFill>
              <a:latin typeface="Times New Roman"/>
              <a:ea typeface="Times New Roman"/>
              <a:cs typeface="Times New Roman"/>
              <a:sym typeface="Times New Roman"/>
            </a:endParaRPr>
          </a:p>
          <a:p>
            <a:pPr indent="0" lvl="0" marL="457200" rtl="0" algn="l">
              <a:spcBef>
                <a:spcPts val="1200"/>
              </a:spcBef>
              <a:spcAft>
                <a:spcPts val="1200"/>
              </a:spcAft>
              <a:buNone/>
            </a:pPr>
            <a:r>
              <a:t/>
            </a:r>
            <a:endParaRPr>
              <a:solidFill>
                <a:srgbClr val="0070C0"/>
              </a:solidFill>
              <a:latin typeface="Times New Roman"/>
              <a:ea typeface="Times New Roman"/>
              <a:cs typeface="Times New Roman"/>
              <a:sym typeface="Times New Roman"/>
            </a:endParaRPr>
          </a:p>
        </p:txBody>
      </p:sp>
      <p:sp>
        <p:nvSpPr>
          <p:cNvPr id="90" name="Google Shape;90;p16"/>
          <p:cNvSpPr/>
          <p:nvPr/>
        </p:nvSpPr>
        <p:spPr>
          <a:xfrm>
            <a:off x="79012" y="-9"/>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96" name="Google Shape;96;p17"/>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3</a:t>
            </a:r>
            <a:r>
              <a:rPr lang="vi" sz="2000">
                <a:solidFill>
                  <a:srgbClr val="0070C0"/>
                </a:solidFill>
                <a:latin typeface="Times New Roman"/>
                <a:ea typeface="Times New Roman"/>
                <a:cs typeface="Times New Roman"/>
                <a:sym typeface="Times New Roman"/>
              </a:rPr>
              <a:t>- Design Validation</a:t>
            </a:r>
            <a:endParaRPr sz="2000">
              <a:solidFill>
                <a:srgbClr val="0070C0"/>
              </a:solidFill>
              <a:latin typeface="Times New Roman"/>
              <a:ea typeface="Times New Roman"/>
              <a:cs typeface="Times New Roman"/>
              <a:sym typeface="Times New Roman"/>
            </a:endParaRPr>
          </a:p>
        </p:txBody>
      </p:sp>
      <p:sp>
        <p:nvSpPr>
          <p:cNvPr id="97" name="Google Shape;97;p17"/>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8" name="Google Shape;98;p17"/>
          <p:cNvSpPr txBox="1"/>
          <p:nvPr>
            <p:ph idx="1" type="body"/>
          </p:nvPr>
        </p:nvSpPr>
        <p:spPr>
          <a:xfrm>
            <a:off x="845350" y="2422550"/>
            <a:ext cx="3960000" cy="1849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Bias and variance</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Một số chiến lược split data </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Tuning model validation system </a:t>
            </a:r>
            <a:endParaRPr>
              <a:solidFill>
                <a:srgbClr val="0070C0"/>
              </a:solidFill>
              <a:latin typeface="Times New Roman"/>
              <a:ea typeface="Times New Roman"/>
              <a:cs typeface="Times New Roman"/>
              <a:sym typeface="Times New Roman"/>
            </a:endParaRPr>
          </a:p>
        </p:txBody>
      </p:sp>
      <p:pic>
        <p:nvPicPr>
          <p:cNvPr id="99" name="Google Shape;99;p17"/>
          <p:cNvPicPr preferRelativeResize="0"/>
          <p:nvPr/>
        </p:nvPicPr>
        <p:blipFill>
          <a:blip r:embed="rId3">
            <a:alphaModFix/>
          </a:blip>
          <a:stretch>
            <a:fillRect/>
          </a:stretch>
        </p:blipFill>
        <p:spPr>
          <a:xfrm>
            <a:off x="5621750" y="1162398"/>
            <a:ext cx="3217450" cy="1897114"/>
          </a:xfrm>
          <a:prstGeom prst="rect">
            <a:avLst/>
          </a:prstGeom>
          <a:noFill/>
          <a:ln>
            <a:noFill/>
          </a:ln>
        </p:spPr>
      </p:pic>
      <p:pic>
        <p:nvPicPr>
          <p:cNvPr id="100" name="Google Shape;100;p17"/>
          <p:cNvPicPr preferRelativeResize="0"/>
          <p:nvPr/>
        </p:nvPicPr>
        <p:blipFill>
          <a:blip r:embed="rId4">
            <a:alphaModFix/>
          </a:blip>
          <a:stretch>
            <a:fillRect/>
          </a:stretch>
        </p:blipFill>
        <p:spPr>
          <a:xfrm>
            <a:off x="5106675" y="3139550"/>
            <a:ext cx="3960017" cy="1897100"/>
          </a:xfrm>
          <a:prstGeom prst="rect">
            <a:avLst/>
          </a:prstGeom>
          <a:noFill/>
          <a:ln>
            <a:noFill/>
          </a:ln>
        </p:spPr>
      </p:pic>
      <p:sp>
        <p:nvSpPr>
          <p:cNvPr id="101" name="Google Shape;101;p17"/>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107" name="Google Shape;107;p18"/>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3- Design Validation</a:t>
            </a:r>
            <a:endParaRPr sz="2000">
              <a:solidFill>
                <a:srgbClr val="0070C0"/>
              </a:solidFill>
              <a:latin typeface="Times New Roman"/>
              <a:ea typeface="Times New Roman"/>
              <a:cs typeface="Times New Roman"/>
              <a:sym typeface="Times New Roman"/>
            </a:endParaRPr>
          </a:p>
        </p:txBody>
      </p:sp>
      <p:sp>
        <p:nvSpPr>
          <p:cNvPr id="108" name="Google Shape;108;p18"/>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9" name="Google Shape;109;p18"/>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110" name="Google Shape;110;p18"/>
          <p:cNvSpPr txBox="1"/>
          <p:nvPr>
            <p:ph idx="1" type="body"/>
          </p:nvPr>
        </p:nvSpPr>
        <p:spPr>
          <a:xfrm>
            <a:off x="845350" y="2422550"/>
            <a:ext cx="3960000" cy="1849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Bias and variance</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Một số chiến lược split data </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Tuning model validation system </a:t>
            </a:r>
            <a:endParaRPr>
              <a:solidFill>
                <a:srgbClr val="0070C0"/>
              </a:solidFill>
              <a:latin typeface="Times New Roman"/>
              <a:ea typeface="Times New Roman"/>
              <a:cs typeface="Times New Roman"/>
              <a:sym typeface="Times New Roman"/>
            </a:endParaRPr>
          </a:p>
        </p:txBody>
      </p:sp>
      <p:pic>
        <p:nvPicPr>
          <p:cNvPr id="111" name="Google Shape;111;p18"/>
          <p:cNvPicPr preferRelativeResize="0"/>
          <p:nvPr/>
        </p:nvPicPr>
        <p:blipFill>
          <a:blip r:embed="rId3">
            <a:alphaModFix/>
          </a:blip>
          <a:stretch>
            <a:fillRect/>
          </a:stretch>
        </p:blipFill>
        <p:spPr>
          <a:xfrm>
            <a:off x="5621750" y="1162398"/>
            <a:ext cx="3217450" cy="1897114"/>
          </a:xfrm>
          <a:prstGeom prst="rect">
            <a:avLst/>
          </a:prstGeom>
          <a:noFill/>
          <a:ln>
            <a:noFill/>
          </a:ln>
        </p:spPr>
      </p:pic>
      <p:pic>
        <p:nvPicPr>
          <p:cNvPr id="112" name="Google Shape;112;p18"/>
          <p:cNvPicPr preferRelativeResize="0"/>
          <p:nvPr/>
        </p:nvPicPr>
        <p:blipFill>
          <a:blip r:embed="rId4">
            <a:alphaModFix/>
          </a:blip>
          <a:stretch>
            <a:fillRect/>
          </a:stretch>
        </p:blipFill>
        <p:spPr>
          <a:xfrm>
            <a:off x="5106675" y="3139550"/>
            <a:ext cx="3960017" cy="1897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9"/>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118" name="Google Shape;118;p19"/>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4</a:t>
            </a:r>
            <a:r>
              <a:rPr lang="vi" sz="2000">
                <a:solidFill>
                  <a:srgbClr val="0070C0"/>
                </a:solidFill>
                <a:latin typeface="Times New Roman"/>
                <a:ea typeface="Times New Roman"/>
                <a:cs typeface="Times New Roman"/>
                <a:sym typeface="Times New Roman"/>
              </a:rPr>
              <a:t>- Hyper-parameter optimization</a:t>
            </a:r>
            <a:endParaRPr sz="2000">
              <a:solidFill>
                <a:srgbClr val="0070C0"/>
              </a:solidFill>
              <a:latin typeface="Times New Roman"/>
              <a:ea typeface="Times New Roman"/>
              <a:cs typeface="Times New Roman"/>
              <a:sym typeface="Times New Roman"/>
            </a:endParaRPr>
          </a:p>
        </p:txBody>
      </p:sp>
      <p:sp>
        <p:nvSpPr>
          <p:cNvPr id="119" name="Google Shape;119;p19"/>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0" name="Google Shape;120;p19"/>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121" name="Google Shape;121;p19"/>
          <p:cNvSpPr txBox="1"/>
          <p:nvPr>
            <p:ph idx="1" type="body"/>
          </p:nvPr>
        </p:nvSpPr>
        <p:spPr>
          <a:xfrm>
            <a:off x="623325" y="2571750"/>
            <a:ext cx="4222800" cy="1849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Basic optimization techniques</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Key parameters and how to use them</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Bayesian optimization </a:t>
            </a:r>
            <a:r>
              <a:rPr lang="vi">
                <a:solidFill>
                  <a:srgbClr val="0070C0"/>
                </a:solidFill>
                <a:latin typeface="Times New Roman"/>
                <a:ea typeface="Times New Roman"/>
                <a:cs typeface="Times New Roman"/>
                <a:sym typeface="Times New Roman"/>
              </a:rPr>
              <a:t> </a:t>
            </a:r>
            <a:endParaRPr>
              <a:solidFill>
                <a:srgbClr val="0070C0"/>
              </a:solidFill>
              <a:latin typeface="Times New Roman"/>
              <a:ea typeface="Times New Roman"/>
              <a:cs typeface="Times New Roman"/>
              <a:sym typeface="Times New Roman"/>
            </a:endParaRPr>
          </a:p>
        </p:txBody>
      </p:sp>
      <p:pic>
        <p:nvPicPr>
          <p:cNvPr id="122" name="Google Shape;122;p19"/>
          <p:cNvPicPr preferRelativeResize="0"/>
          <p:nvPr/>
        </p:nvPicPr>
        <p:blipFill>
          <a:blip r:embed="rId3">
            <a:alphaModFix/>
          </a:blip>
          <a:stretch>
            <a:fillRect/>
          </a:stretch>
        </p:blipFill>
        <p:spPr>
          <a:xfrm>
            <a:off x="4957750" y="1740223"/>
            <a:ext cx="4033850" cy="291382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128" name="Google Shape;128;p20"/>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5</a:t>
            </a:r>
            <a:r>
              <a:rPr lang="vi" sz="2000">
                <a:solidFill>
                  <a:srgbClr val="0070C0"/>
                </a:solidFill>
                <a:latin typeface="Times New Roman"/>
                <a:ea typeface="Times New Roman"/>
                <a:cs typeface="Times New Roman"/>
                <a:sym typeface="Times New Roman"/>
              </a:rPr>
              <a:t>- Ensembling</a:t>
            </a:r>
            <a:endParaRPr sz="2000">
              <a:solidFill>
                <a:srgbClr val="0070C0"/>
              </a:solidFill>
              <a:latin typeface="Times New Roman"/>
              <a:ea typeface="Times New Roman"/>
              <a:cs typeface="Times New Roman"/>
              <a:sym typeface="Times New Roman"/>
            </a:endParaRPr>
          </a:p>
        </p:txBody>
      </p:sp>
      <p:sp>
        <p:nvSpPr>
          <p:cNvPr id="129" name="Google Shape;129;p20"/>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0" name="Google Shape;130;p20"/>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131" name="Google Shape;131;p20"/>
          <p:cNvSpPr txBox="1"/>
          <p:nvPr>
            <p:ph idx="1" type="body"/>
          </p:nvPr>
        </p:nvSpPr>
        <p:spPr>
          <a:xfrm>
            <a:off x="592750" y="2143275"/>
            <a:ext cx="4222800" cy="268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a:solidFill>
                  <a:srgbClr val="0070C0"/>
                </a:solidFill>
                <a:latin typeface="Times New Roman"/>
                <a:ea typeface="Times New Roman"/>
                <a:cs typeface="Times New Roman"/>
                <a:sym typeface="Times New Roman"/>
              </a:rPr>
              <a:t>Một số kỹ thuật:</a:t>
            </a:r>
            <a:endParaRPr>
              <a:solidFill>
                <a:srgbClr val="0070C0"/>
              </a:solidFill>
              <a:latin typeface="Times New Roman"/>
              <a:ea typeface="Times New Roman"/>
              <a:cs typeface="Times New Roman"/>
              <a:sym typeface="Times New Roman"/>
            </a:endParaRPr>
          </a:p>
          <a:p>
            <a:pPr indent="-342900" lvl="0" marL="457200" rtl="0" algn="l">
              <a:spcBef>
                <a:spcPts val="120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Voting</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Averaging</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Rank Averaging </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Stacked Generalization &amp; Blending </a:t>
            </a:r>
            <a:endParaRPr>
              <a:solidFill>
                <a:srgbClr val="0070C0"/>
              </a:solidFill>
              <a:latin typeface="Times New Roman"/>
              <a:ea typeface="Times New Roman"/>
              <a:cs typeface="Times New Roman"/>
              <a:sym typeface="Times New Roman"/>
            </a:endParaRPr>
          </a:p>
        </p:txBody>
      </p:sp>
      <p:pic>
        <p:nvPicPr>
          <p:cNvPr id="132" name="Google Shape;132;p20"/>
          <p:cNvPicPr preferRelativeResize="0"/>
          <p:nvPr/>
        </p:nvPicPr>
        <p:blipFill>
          <a:blip r:embed="rId3">
            <a:alphaModFix/>
          </a:blip>
          <a:stretch>
            <a:fillRect/>
          </a:stretch>
        </p:blipFill>
        <p:spPr>
          <a:xfrm>
            <a:off x="4998525" y="1740223"/>
            <a:ext cx="3993076" cy="301255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1"/>
          <p:cNvSpPr txBox="1"/>
          <p:nvPr>
            <p:ph type="title"/>
          </p:nvPr>
        </p:nvSpPr>
        <p:spPr>
          <a:xfrm>
            <a:off x="2177775" y="158800"/>
            <a:ext cx="6144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vi">
                <a:solidFill>
                  <a:srgbClr val="EF8600"/>
                </a:solidFill>
                <a:latin typeface="Times New Roman"/>
                <a:ea typeface="Times New Roman"/>
                <a:cs typeface="Times New Roman"/>
                <a:sym typeface="Times New Roman"/>
              </a:rPr>
              <a:t>1 - Giới thiệu nội dung 12 buổi training </a:t>
            </a:r>
            <a:endParaRPr b="1">
              <a:solidFill>
                <a:srgbClr val="EF8600"/>
              </a:solidFill>
              <a:latin typeface="Times New Roman"/>
              <a:ea typeface="Times New Roman"/>
              <a:cs typeface="Times New Roman"/>
              <a:sym typeface="Times New Roman"/>
            </a:endParaRPr>
          </a:p>
        </p:txBody>
      </p:sp>
      <p:sp>
        <p:nvSpPr>
          <p:cNvPr id="138" name="Google Shape;138;p21"/>
          <p:cNvSpPr txBox="1"/>
          <p:nvPr>
            <p:ph idx="1" type="body"/>
          </p:nvPr>
        </p:nvSpPr>
        <p:spPr>
          <a:xfrm>
            <a:off x="79011" y="955123"/>
            <a:ext cx="8987700" cy="6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vi" sz="2000">
                <a:solidFill>
                  <a:srgbClr val="0070C0"/>
                </a:solidFill>
                <a:latin typeface="Times New Roman"/>
                <a:ea typeface="Times New Roman"/>
                <a:cs typeface="Times New Roman"/>
                <a:sym typeface="Times New Roman"/>
              </a:rPr>
              <a:t>6</a:t>
            </a:r>
            <a:r>
              <a:rPr lang="vi" sz="2000">
                <a:solidFill>
                  <a:srgbClr val="0070C0"/>
                </a:solidFill>
                <a:latin typeface="Times New Roman"/>
                <a:ea typeface="Times New Roman"/>
                <a:cs typeface="Times New Roman"/>
                <a:sym typeface="Times New Roman"/>
              </a:rPr>
              <a:t>- Image Augmentation</a:t>
            </a:r>
            <a:endParaRPr sz="2000">
              <a:solidFill>
                <a:srgbClr val="0070C0"/>
              </a:solidFill>
              <a:latin typeface="Times New Roman"/>
              <a:ea typeface="Times New Roman"/>
              <a:cs typeface="Times New Roman"/>
              <a:sym typeface="Times New Roman"/>
            </a:endParaRPr>
          </a:p>
        </p:txBody>
      </p:sp>
      <p:sp>
        <p:nvSpPr>
          <p:cNvPr id="139" name="Google Shape;139;p21"/>
          <p:cNvSpPr/>
          <p:nvPr/>
        </p:nvSpPr>
        <p:spPr>
          <a:xfrm>
            <a:off x="79012" y="797518"/>
            <a:ext cx="8987700" cy="140700"/>
          </a:xfrm>
          <a:prstGeom prst="rect">
            <a:avLst/>
          </a:prstGeom>
          <a:solidFill>
            <a:srgbClr val="91A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0" name="Google Shape;140;p21"/>
          <p:cNvSpPr/>
          <p:nvPr/>
        </p:nvSpPr>
        <p:spPr>
          <a:xfrm>
            <a:off x="79012" y="-15334"/>
            <a:ext cx="1595400" cy="523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AI VIETNAM</a:t>
            </a:r>
            <a:endParaRPr/>
          </a:p>
          <a:p>
            <a:pPr indent="0" lvl="0" marL="0" marR="0" rtl="0" algn="ctr">
              <a:lnSpc>
                <a:spcPct val="100000"/>
              </a:lnSpc>
              <a:spcBef>
                <a:spcPts val="0"/>
              </a:spcBef>
              <a:spcAft>
                <a:spcPts val="0"/>
              </a:spcAft>
              <a:buNone/>
            </a:pPr>
            <a:r>
              <a:rPr b="1" i="0" lang="vi" sz="1400" u="none" cap="none" strike="noStrike">
                <a:solidFill>
                  <a:srgbClr val="91A000"/>
                </a:solidFill>
                <a:latin typeface="Times New Roman"/>
                <a:ea typeface="Times New Roman"/>
                <a:cs typeface="Times New Roman"/>
                <a:sym typeface="Times New Roman"/>
              </a:rPr>
              <a:t>All-in-One Course</a:t>
            </a:r>
            <a:endParaRPr b="1" i="0" sz="1400" u="none" cap="none" strike="noStrike">
              <a:solidFill>
                <a:srgbClr val="91A000"/>
              </a:solidFill>
              <a:latin typeface="Times New Roman"/>
              <a:ea typeface="Times New Roman"/>
              <a:cs typeface="Times New Roman"/>
              <a:sym typeface="Times New Roman"/>
            </a:endParaRPr>
          </a:p>
        </p:txBody>
      </p:sp>
      <p:sp>
        <p:nvSpPr>
          <p:cNvPr id="141" name="Google Shape;141;p21"/>
          <p:cNvSpPr txBox="1"/>
          <p:nvPr>
            <p:ph idx="1" type="body"/>
          </p:nvPr>
        </p:nvSpPr>
        <p:spPr>
          <a:xfrm>
            <a:off x="582575" y="2462700"/>
            <a:ext cx="4222800" cy="2680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Một số kỹ thuật augmentation cơ bản</a:t>
            </a:r>
            <a:endParaRPr>
              <a:solidFill>
                <a:srgbClr val="0070C0"/>
              </a:solidFill>
              <a:latin typeface="Times New Roman"/>
              <a:ea typeface="Times New Roman"/>
              <a:cs typeface="Times New Roman"/>
              <a:sym typeface="Times New Roman"/>
            </a:endParaRPr>
          </a:p>
          <a:p>
            <a:pPr indent="-342900" lvl="0" marL="457200" rtl="0" algn="l">
              <a:spcBef>
                <a:spcPts val="0"/>
              </a:spcBef>
              <a:spcAft>
                <a:spcPts val="0"/>
              </a:spcAft>
              <a:buClr>
                <a:srgbClr val="0070C0"/>
              </a:buClr>
              <a:buSzPts val="1800"/>
              <a:buFont typeface="Times New Roman"/>
              <a:buChar char="-"/>
            </a:pPr>
            <a:r>
              <a:rPr lang="vi">
                <a:solidFill>
                  <a:srgbClr val="0070C0"/>
                </a:solidFill>
                <a:latin typeface="Times New Roman"/>
                <a:ea typeface="Times New Roman"/>
                <a:cs typeface="Times New Roman"/>
                <a:sym typeface="Times New Roman"/>
              </a:rPr>
              <a:t>Một số tool augmentation phổ biến</a:t>
            </a:r>
            <a:endParaRPr>
              <a:solidFill>
                <a:srgbClr val="0070C0"/>
              </a:solidFill>
              <a:latin typeface="Times New Roman"/>
              <a:ea typeface="Times New Roman"/>
              <a:cs typeface="Times New Roman"/>
              <a:sym typeface="Times New Roman"/>
            </a:endParaRPr>
          </a:p>
        </p:txBody>
      </p:sp>
      <p:pic>
        <p:nvPicPr>
          <p:cNvPr id="142" name="Google Shape;142;p21"/>
          <p:cNvPicPr preferRelativeResize="0"/>
          <p:nvPr/>
        </p:nvPicPr>
        <p:blipFill>
          <a:blip r:embed="rId3">
            <a:alphaModFix/>
          </a:blip>
          <a:stretch>
            <a:fillRect/>
          </a:stretch>
        </p:blipFill>
        <p:spPr>
          <a:xfrm>
            <a:off x="5375375" y="1380450"/>
            <a:ext cx="3559886" cy="3555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